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316" r:id="rId3"/>
    <p:sldId id="289" r:id="rId4"/>
    <p:sldId id="273" r:id="rId5"/>
    <p:sldId id="275" r:id="rId6"/>
    <p:sldId id="309" r:id="rId7"/>
    <p:sldId id="307" r:id="rId8"/>
    <p:sldId id="308" r:id="rId9"/>
    <p:sldId id="310" r:id="rId10"/>
    <p:sldId id="311" r:id="rId11"/>
    <p:sldId id="276" r:id="rId12"/>
    <p:sldId id="313" r:id="rId13"/>
    <p:sldId id="284" r:id="rId14"/>
    <p:sldId id="283" r:id="rId15"/>
    <p:sldId id="295" r:id="rId16"/>
    <p:sldId id="296" r:id="rId17"/>
    <p:sldId id="287" r:id="rId18"/>
    <p:sldId id="306" r:id="rId19"/>
    <p:sldId id="29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87694C2-11A9-46DB-AE4D-B8F34BCDDA41}" type="datetimeFigureOut">
              <a:rPr lang="de-DE" smtClean="0"/>
              <a:t>30.05.2022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9B9A589-9168-440E-8E80-04373F74FF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803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94C2-11A9-46DB-AE4D-B8F34BCDDA41}" type="datetimeFigureOut">
              <a:rPr lang="de-DE" smtClean="0"/>
              <a:t>30.05.2022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A589-9168-440E-8E80-04373F74FF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7841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87694C2-11A9-46DB-AE4D-B8F34BCDDA41}" type="datetimeFigureOut">
              <a:rPr lang="de-DE" smtClean="0"/>
              <a:t>30.05.2022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9B9A589-9168-440E-8E80-04373F74FF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4153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87694C2-11A9-46DB-AE4D-B8F34BCDDA41}" type="datetimeFigureOut">
              <a:rPr lang="de-DE" smtClean="0"/>
              <a:t>30.05.2022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9B9A589-9168-440E-8E80-04373F74FF07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0130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87694C2-11A9-46DB-AE4D-B8F34BCDDA41}" type="datetimeFigureOut">
              <a:rPr lang="de-DE" smtClean="0"/>
              <a:t>30.05.2022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9B9A589-9168-440E-8E80-04373F74FF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3498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94C2-11A9-46DB-AE4D-B8F34BCDDA41}" type="datetimeFigureOut">
              <a:rPr lang="de-DE" smtClean="0"/>
              <a:t>30.05.2022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A589-9168-440E-8E80-04373F74FF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032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94C2-11A9-46DB-AE4D-B8F34BCDDA41}" type="datetimeFigureOut">
              <a:rPr lang="de-DE" smtClean="0"/>
              <a:t>30.05.2022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A589-9168-440E-8E80-04373F74FF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6601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94C2-11A9-46DB-AE4D-B8F34BCDDA41}" type="datetimeFigureOut">
              <a:rPr lang="de-DE" smtClean="0"/>
              <a:t>30.05.2022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A589-9168-440E-8E80-04373F74FF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373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87694C2-11A9-46DB-AE4D-B8F34BCDDA41}" type="datetimeFigureOut">
              <a:rPr lang="de-DE" smtClean="0"/>
              <a:t>30.05.2022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9B9A589-9168-440E-8E80-04373F74FF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5761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94C2-11A9-46DB-AE4D-B8F34BCDDA41}" type="datetimeFigureOut">
              <a:rPr lang="de-DE" smtClean="0"/>
              <a:t>30.05.2022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A589-9168-440E-8E80-04373F74FF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521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87694C2-11A9-46DB-AE4D-B8F34BCDDA41}" type="datetimeFigureOut">
              <a:rPr lang="de-DE" smtClean="0"/>
              <a:t>30.05.2022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9B9A589-9168-440E-8E80-04373F74FF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056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94C2-11A9-46DB-AE4D-B8F34BCDDA41}" type="datetimeFigureOut">
              <a:rPr lang="de-DE" smtClean="0"/>
              <a:t>30.05.2022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A589-9168-440E-8E80-04373F74FF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805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94C2-11A9-46DB-AE4D-B8F34BCDDA41}" type="datetimeFigureOut">
              <a:rPr lang="de-DE" smtClean="0"/>
              <a:t>30.05.2022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A589-9168-440E-8E80-04373F74FF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7317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94C2-11A9-46DB-AE4D-B8F34BCDDA41}" type="datetimeFigureOut">
              <a:rPr lang="de-DE" smtClean="0"/>
              <a:t>30.05.2022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A589-9168-440E-8E80-04373F74FF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4425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94C2-11A9-46DB-AE4D-B8F34BCDDA41}" type="datetimeFigureOut">
              <a:rPr lang="de-DE" smtClean="0"/>
              <a:t>30.05.2022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A589-9168-440E-8E80-04373F74FF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796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94C2-11A9-46DB-AE4D-B8F34BCDDA41}" type="datetimeFigureOut">
              <a:rPr lang="de-DE" smtClean="0"/>
              <a:t>30.05.2022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A589-9168-440E-8E80-04373F74FF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2755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94C2-11A9-46DB-AE4D-B8F34BCDDA41}" type="datetimeFigureOut">
              <a:rPr lang="de-DE" smtClean="0"/>
              <a:t>30.05.2022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A589-9168-440E-8E80-04373F74FF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4686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694C2-11A9-46DB-AE4D-B8F34BCDDA41}" type="datetimeFigureOut">
              <a:rPr lang="de-DE" smtClean="0"/>
              <a:t>30.05.2022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9A589-9168-440E-8E80-04373F74FF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568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publicdomainpictures.net/view-image.php?image=196532&amp;picture=group-of-happy-kids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publicdomainpictures.net/view-image.php?image=196532&amp;picture=group-of-happy-kids" TargetMode="Externa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pixabay.com/en/child-fight-ethnic-isolated-argue-987113/" TargetMode="External"/><Relationship Id="rId7" Type="http://schemas.openxmlformats.org/officeDocument/2006/relationships/hyperlink" Target="https://pixabay.com/de/b%C3%BCcher-buch-lesen-literatur-1474381/" TargetMode="External"/><Relationship Id="rId12" Type="http://schemas.openxmlformats.org/officeDocument/2006/relationships/image" Target="../media/image6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11" Type="http://schemas.openxmlformats.org/officeDocument/2006/relationships/hyperlink" Target="https://pixabay.com/de/k%C3%BCnstler-palette-farbpalette-farbe-163607/" TargetMode="External"/><Relationship Id="rId5" Type="http://schemas.openxmlformats.org/officeDocument/2006/relationships/hyperlink" Target="https://pixabay.com/de/vectors/lupe-konvex-werkzeug-vergr%C3%B6%C3%9Fern-24270/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9.png"/><Relationship Id="rId9" Type="http://schemas.openxmlformats.org/officeDocument/2006/relationships/hyperlink" Target="https://pxhere.com/da/photo/1444321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ublicdomainpictures.net/view-image.php?image=196532&amp;picture=group-of-happy-kids" TargetMode="Externa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kmk.org/themen/allgemeinbildende-schulen/bildungswege-und-abschluesse/ganztagsschulen-in-deutschland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kids-children-cute-childhood-203026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9">
            <a:extLst>
              <a:ext uri="{FF2B5EF4-FFF2-40B4-BE49-F238E27FC236}">
                <a16:creationId xmlns:a16="http://schemas.microsoft.com/office/drawing/2014/main" id="{DEBAC884-F4E0-4CB2-B4C9-A223E24E53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60126"/>
            <a:ext cx="12192000" cy="2497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FC595E61-6CC4-6C4B-9E71-129329765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12843"/>
            <a:ext cx="10820400" cy="821268"/>
          </a:xfrm>
        </p:spPr>
        <p:txBody>
          <a:bodyPr>
            <a:normAutofit/>
          </a:bodyPr>
          <a:lstStyle/>
          <a:p>
            <a:r>
              <a:rPr lang="de-DE" sz="3700" dirty="0">
                <a:latin typeface="Comic Sans MS" panose="030F0902030302020204" pitchFamily="66" charset="0"/>
              </a:rPr>
              <a:t>Informationen zur Ganztagsschule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AC2BB97-098D-BA4E-99DB-55C0DA7D46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8" r="1" b="1"/>
          <a:stretch/>
        </p:blipFill>
        <p:spPr>
          <a:xfrm>
            <a:off x="685800" y="1520653"/>
            <a:ext cx="10820290" cy="3112320"/>
          </a:xfrm>
          <a:prstGeom prst="rect">
            <a:avLst/>
          </a:prstGeom>
        </p:spPr>
      </p:pic>
      <p:sp>
        <p:nvSpPr>
          <p:cNvPr id="5" name="AutoShape 4">
            <a:extLst>
              <a:ext uri="{FF2B5EF4-FFF2-40B4-BE49-F238E27FC236}">
                <a16:creationId xmlns:a16="http://schemas.microsoft.com/office/drawing/2014/main" id="{3A748CED-A360-4F02-A9FC-9B03181C48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CB5C456-6CEF-7F41-A597-5274FF499189}"/>
              </a:ext>
            </a:extLst>
          </p:cNvPr>
          <p:cNvSpPr txBox="1"/>
          <p:nvPr/>
        </p:nvSpPr>
        <p:spPr>
          <a:xfrm>
            <a:off x="8872151" y="6011389"/>
            <a:ext cx="472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Stand 30.05.2022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6A3A902-4CCA-7E41-80C8-536BE55EEA3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709345" y="349766"/>
            <a:ext cx="2796745" cy="18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10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A79EC40C-EF33-48B6-9B2E-59B4E4C8EABF}"/>
              </a:ext>
            </a:extLst>
          </p:cNvPr>
          <p:cNvSpPr txBox="1">
            <a:spLocks/>
          </p:cNvSpPr>
          <p:nvPr/>
        </p:nvSpPr>
        <p:spPr>
          <a:xfrm>
            <a:off x="-271509" y="114601"/>
            <a:ext cx="11955509" cy="985422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</a:p>
          <a:p>
            <a:r>
              <a:rPr lang="de-D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br>
              <a:rPr lang="de-D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8679141" y="301688"/>
            <a:ext cx="33105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b="1" dirty="0">
                <a:latin typeface="Comic Sans MS" panose="030F0902030302020204" pitchFamily="66" charset="0"/>
                <a:cs typeface="Arial" panose="020B0604020202020204" pitchFamily="34" charset="0"/>
              </a:rPr>
              <a:t>Offene GTS </a:t>
            </a:r>
            <a:endParaRPr lang="de-DE" sz="4000" dirty="0">
              <a:latin typeface="Comic Sans MS" panose="030F0902030302020204" pitchFamily="66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1C1BA0A-4309-5F44-BAFE-D61D853762B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7" y="143911"/>
            <a:ext cx="2693263" cy="1023440"/>
          </a:xfrm>
          <a:prstGeom prst="rect">
            <a:avLst/>
          </a:prstGeom>
        </p:spPr>
      </p:pic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11EF3885-6F3E-264A-BA2E-FF4345F02E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650522"/>
              </p:ext>
            </p:extLst>
          </p:nvPr>
        </p:nvGraphicFramePr>
        <p:xfrm>
          <a:off x="2619631" y="1008952"/>
          <a:ext cx="9370032" cy="562460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807641">
                  <a:extLst>
                    <a:ext uri="{9D8B030D-6E8A-4147-A177-3AD203B41FA5}">
                      <a16:colId xmlns:a16="http://schemas.microsoft.com/office/drawing/2014/main" val="3576759335"/>
                    </a:ext>
                  </a:extLst>
                </a:gridCol>
                <a:gridCol w="1732519">
                  <a:extLst>
                    <a:ext uri="{9D8B030D-6E8A-4147-A177-3AD203B41FA5}">
                      <a16:colId xmlns:a16="http://schemas.microsoft.com/office/drawing/2014/main" val="2634633857"/>
                    </a:ext>
                  </a:extLst>
                </a:gridCol>
                <a:gridCol w="1707468">
                  <a:extLst>
                    <a:ext uri="{9D8B030D-6E8A-4147-A177-3AD203B41FA5}">
                      <a16:colId xmlns:a16="http://schemas.microsoft.com/office/drawing/2014/main" val="94413034"/>
                    </a:ext>
                  </a:extLst>
                </a:gridCol>
                <a:gridCol w="1707468">
                  <a:extLst>
                    <a:ext uri="{9D8B030D-6E8A-4147-A177-3AD203B41FA5}">
                      <a16:colId xmlns:a16="http://schemas.microsoft.com/office/drawing/2014/main" val="3990426625"/>
                    </a:ext>
                  </a:extLst>
                </a:gridCol>
                <a:gridCol w="1707468">
                  <a:extLst>
                    <a:ext uri="{9D8B030D-6E8A-4147-A177-3AD203B41FA5}">
                      <a16:colId xmlns:a16="http://schemas.microsoft.com/office/drawing/2014/main" val="1096266667"/>
                    </a:ext>
                  </a:extLst>
                </a:gridCol>
                <a:gridCol w="1707468">
                  <a:extLst>
                    <a:ext uri="{9D8B030D-6E8A-4147-A177-3AD203B41FA5}">
                      <a16:colId xmlns:a16="http://schemas.microsoft.com/office/drawing/2014/main" val="3119208626"/>
                    </a:ext>
                  </a:extLst>
                </a:gridCol>
              </a:tblGrid>
              <a:tr h="99754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Zeit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Montag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Dienstag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Mittwoch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Donnerstag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Freitag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extLst>
                  <a:ext uri="{0D108BD9-81ED-4DB2-BD59-A6C34878D82A}">
                    <a16:rowId xmlns:a16="http://schemas.microsoft.com/office/drawing/2014/main" val="3219813479"/>
                  </a:ext>
                </a:extLst>
              </a:tr>
              <a:tr h="277539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7.45-8.00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de-DE" sz="1400" dirty="0" err="1">
                          <a:effectLst/>
                        </a:rPr>
                        <a:t>Ankommzeit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122943"/>
                  </a:ext>
                </a:extLst>
              </a:tr>
              <a:tr h="138769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8.00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Schulbeginn (verpflichtend)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956736"/>
                  </a:ext>
                </a:extLst>
              </a:tr>
              <a:tr h="555078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8.00 –9.40</a:t>
                      </a:r>
                    </a:p>
                    <a:p>
                      <a:pPr algn="ctr"/>
                      <a:r>
                        <a:rPr lang="de-DE" sz="1400">
                          <a:effectLst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1. Unterrichtsblock</a:t>
                      </a:r>
                    </a:p>
                    <a:p>
                      <a:pPr algn="ctr"/>
                      <a:r>
                        <a:rPr lang="de-DE" sz="1400">
                          <a:effectLst/>
                        </a:rPr>
                        <a:t>inkl. Frühstück</a:t>
                      </a:r>
                    </a:p>
                    <a:p>
                      <a:pPr algn="ctr"/>
                      <a:r>
                        <a:rPr lang="de-DE" sz="1400">
                          <a:effectLst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1. Unterrichtsblock </a:t>
                      </a:r>
                    </a:p>
                    <a:p>
                      <a:pPr algn="ctr"/>
                      <a:r>
                        <a:rPr lang="de-DE" sz="1400">
                          <a:effectLst/>
                        </a:rPr>
                        <a:t>inkl. Frühstück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1. Unterrichtsblock </a:t>
                      </a:r>
                    </a:p>
                    <a:p>
                      <a:pPr algn="ctr"/>
                      <a:r>
                        <a:rPr lang="de-DE" sz="1400">
                          <a:effectLst/>
                        </a:rPr>
                        <a:t>inkl. Frühstück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1. Unterrichtsblock </a:t>
                      </a:r>
                    </a:p>
                    <a:p>
                      <a:pPr algn="ctr"/>
                      <a:r>
                        <a:rPr lang="de-DE" sz="1400">
                          <a:effectLst/>
                        </a:rPr>
                        <a:t>inkl. Frühstück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effectLst/>
                        </a:rPr>
                        <a:t>1. Unterrichtsblock</a:t>
                      </a:r>
                    </a:p>
                    <a:p>
                      <a:pPr algn="ctr"/>
                      <a:r>
                        <a:rPr lang="de-DE" sz="1400" dirty="0">
                          <a:effectLst/>
                        </a:rPr>
                        <a:t>inkl. Frühstück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extLst>
                  <a:ext uri="{0D108BD9-81ED-4DB2-BD59-A6C34878D82A}">
                    <a16:rowId xmlns:a16="http://schemas.microsoft.com/office/drawing/2014/main" val="2089418474"/>
                  </a:ext>
                </a:extLst>
              </a:tr>
              <a:tr h="277539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9.40-10.00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1. Hofpause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459287"/>
                  </a:ext>
                </a:extLst>
              </a:tr>
              <a:tr h="555078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10.00 - 11.35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2. Unterrichtsblock (Fachunterricht)</a:t>
                      </a:r>
                    </a:p>
                    <a:p>
                      <a:r>
                        <a:rPr lang="de-DE" sz="1400">
                          <a:effectLst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2. Unterrichtsblock (Fachunterricht)</a:t>
                      </a:r>
                    </a:p>
                    <a:p>
                      <a:pPr algn="ctr"/>
                      <a:r>
                        <a:rPr lang="de-DE" sz="1400">
                          <a:effectLst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2. Unterrichtsblock (Fachunterricht)</a:t>
                      </a:r>
                    </a:p>
                    <a:p>
                      <a:pPr algn="ctr"/>
                      <a:r>
                        <a:rPr lang="de-DE" sz="1400">
                          <a:effectLst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2. Unterrichtsblock (Fachunterricht)</a:t>
                      </a:r>
                    </a:p>
                    <a:p>
                      <a:pPr algn="ctr"/>
                      <a:r>
                        <a:rPr lang="de-DE" sz="1400">
                          <a:effectLst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effectLst/>
                        </a:rPr>
                        <a:t>2. Unterrichtsblock (Fachunterricht)</a:t>
                      </a:r>
                    </a:p>
                    <a:p>
                      <a:pPr algn="ctr"/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extLst>
                  <a:ext uri="{0D108BD9-81ED-4DB2-BD59-A6C34878D82A}">
                    <a16:rowId xmlns:a16="http://schemas.microsoft.com/office/drawing/2014/main" val="1977596727"/>
                  </a:ext>
                </a:extLst>
              </a:tr>
              <a:tr h="503964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11.35-12.00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2. Hofpause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135007"/>
                  </a:ext>
                </a:extLst>
              </a:tr>
              <a:tr h="416308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12.00 - 12.45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effectLst/>
                        </a:rPr>
                        <a:t>5. Unterrichtsstunde / ggf. 6. Unterrichtsstunde bis </a:t>
                      </a:r>
                      <a:r>
                        <a:rPr lang="de-DE" sz="1400" dirty="0" smtClean="0">
                          <a:effectLst/>
                        </a:rPr>
                        <a:t>13.30 </a:t>
                      </a:r>
                      <a:r>
                        <a:rPr lang="de-DE" sz="1400" dirty="0">
                          <a:effectLst/>
                        </a:rPr>
                        <a:t>Uhr (AG)- Tag noch unklar</a:t>
                      </a:r>
                    </a:p>
                    <a:p>
                      <a:pPr algn="ctr"/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596528"/>
                  </a:ext>
                </a:extLst>
              </a:tr>
              <a:tr h="277539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12.45 13.15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effectLst/>
                        </a:rPr>
                        <a:t>Nachschulische Betreuung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effectLst/>
                        </a:rPr>
                        <a:t>Mittagessen 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de-DE" sz="1400" dirty="0">
                          <a:effectLst/>
                        </a:rPr>
                        <a:t>Nachschulische Betreuung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extLst>
                  <a:ext uri="{0D108BD9-81ED-4DB2-BD59-A6C34878D82A}">
                    <a16:rowId xmlns:a16="http://schemas.microsoft.com/office/drawing/2014/main" val="3668364163"/>
                  </a:ext>
                </a:extLst>
              </a:tr>
              <a:tr h="277539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effectLst/>
                        </a:rPr>
                        <a:t>13.15-13.45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betreutes Spiel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430564"/>
                  </a:ext>
                </a:extLst>
              </a:tr>
              <a:tr h="277539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13.45-14.15 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effectLst/>
                        </a:rPr>
                        <a:t>Lernzeit/</a:t>
                      </a:r>
                    </a:p>
                    <a:p>
                      <a:pPr algn="ctr"/>
                      <a:r>
                        <a:rPr lang="de-DE" sz="1400" dirty="0">
                          <a:effectLst/>
                        </a:rPr>
                        <a:t>Hausaufgaben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Lernzeit/</a:t>
                      </a:r>
                    </a:p>
                    <a:p>
                      <a:pPr algn="ctr"/>
                      <a:r>
                        <a:rPr lang="de-DE" sz="1400">
                          <a:effectLst/>
                        </a:rPr>
                        <a:t>Hausaufgaben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effectLst/>
                        </a:rPr>
                        <a:t>Lernzeit/</a:t>
                      </a:r>
                    </a:p>
                    <a:p>
                      <a:pPr algn="ctr"/>
                      <a:r>
                        <a:rPr lang="de-DE" sz="1400" dirty="0">
                          <a:effectLst/>
                        </a:rPr>
                        <a:t>Hausaufgaben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228758"/>
                  </a:ext>
                </a:extLst>
              </a:tr>
              <a:tr h="277539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14.15-15.00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GTS Angebot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GTS Angebot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effectLst/>
                        </a:rPr>
                        <a:t>GTS Angebot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556245"/>
                  </a:ext>
                </a:extLst>
              </a:tr>
              <a:tr h="277539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effectLst/>
                        </a:rPr>
                        <a:t>15.00-16.00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effectLst/>
                        </a:rPr>
                        <a:t>Nachschulische Betreuung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286817"/>
                  </a:ext>
                </a:extLst>
              </a:tr>
            </a:tbl>
          </a:graphicData>
        </a:graphic>
      </p:graphicFrame>
      <p:sp>
        <p:nvSpPr>
          <p:cNvPr id="13" name="Ovale Legende 12">
            <a:extLst>
              <a:ext uri="{FF2B5EF4-FFF2-40B4-BE49-F238E27FC236}">
                <a16:creationId xmlns:a16="http://schemas.microsoft.com/office/drawing/2014/main" id="{D327EDE9-C8F0-5049-B46F-768C9C34F1AB}"/>
              </a:ext>
            </a:extLst>
          </p:cNvPr>
          <p:cNvSpPr/>
          <p:nvPr/>
        </p:nvSpPr>
        <p:spPr>
          <a:xfrm>
            <a:off x="98855" y="1285103"/>
            <a:ext cx="2520776" cy="5066270"/>
          </a:xfrm>
          <a:prstGeom prst="wedgeEllipseCallout">
            <a:avLst>
              <a:gd name="adj1" fmla="val -39761"/>
              <a:gd name="adj2" fmla="val 5280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latin typeface="Comic Sans MS" panose="030F0902030302020204" pitchFamily="66" charset="0"/>
              </a:rPr>
              <a:t>Für Klassen 3 und 4 endet der Unterricht um 12.45 /13.15 Uhr. Im Anschluss ist eine verbindliche Anmeldung für die GTS möglich.</a:t>
            </a:r>
          </a:p>
        </p:txBody>
      </p:sp>
    </p:spTree>
    <p:extLst>
      <p:ext uri="{BB962C8B-B14F-4D97-AF65-F5344CB8AC3E}">
        <p14:creationId xmlns:p14="http://schemas.microsoft.com/office/powerpoint/2010/main" val="4090972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8570805" y="451198"/>
            <a:ext cx="33105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b="1" dirty="0">
                <a:latin typeface="Comic Sans MS" panose="030F0902030302020204" pitchFamily="66" charset="0"/>
                <a:cs typeface="Arial" panose="020B0604020202020204" pitchFamily="34" charset="0"/>
              </a:rPr>
              <a:t>Offene GTS </a:t>
            </a:r>
            <a:endParaRPr lang="de-DE" sz="4000" b="1" dirty="0">
              <a:latin typeface="Comic Sans MS" panose="030F0902030302020204" pitchFamily="66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D48BD5B-1F9D-DF4B-8C0D-FDA4111F05B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7" y="143911"/>
            <a:ext cx="2693263" cy="102344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ECA0D77-940E-E44B-A400-4A98D3C0083D}"/>
              </a:ext>
            </a:extLst>
          </p:cNvPr>
          <p:cNvSpPr txBox="1"/>
          <p:nvPr/>
        </p:nvSpPr>
        <p:spPr>
          <a:xfrm>
            <a:off x="1643449" y="2347784"/>
            <a:ext cx="101448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Die Teilnahme umfasst:</a:t>
            </a:r>
          </a:p>
          <a:p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Mittagsessen(optional)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Hausaufgabenbetreuung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Zeiten zur freien Gestaltung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Außerunterrichtliche Angebote</a:t>
            </a:r>
          </a:p>
          <a:p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BF6276B-E2A8-A041-9588-A180414044F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983494" y="2247214"/>
            <a:ext cx="3545359" cy="236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78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163781" y="1362985"/>
            <a:ext cx="1009534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An den Tagen, an denen kein Ganztag angeboten wird, </a:t>
            </a:r>
          </a:p>
          <a:p>
            <a:r>
              <a:rPr lang="de-DE" sz="2800" dirty="0"/>
              <a:t>besteht die Möglichkeit der kostenpflichtigen Teilnahme an den Schlaufüchsen (DRK)von 12.45 bis </a:t>
            </a:r>
            <a:r>
              <a:rPr lang="de-DE" sz="2800" dirty="0" smtClean="0"/>
              <a:t>16:00 </a:t>
            </a:r>
            <a:r>
              <a:rPr lang="de-DE" sz="2800" dirty="0"/>
              <a:t>Uhr.</a:t>
            </a:r>
          </a:p>
          <a:p>
            <a:endParaRPr lang="de-DE" sz="2800" dirty="0"/>
          </a:p>
          <a:p>
            <a:r>
              <a:rPr lang="de-DE" sz="2800" dirty="0"/>
              <a:t>Im Anschluss an den Ganztag besteht die Möglichkeit der kostenpflichtigen Betreuung durch die Schlaufüchse von 15:00  bis </a:t>
            </a:r>
            <a:r>
              <a:rPr lang="de-DE" sz="2800" dirty="0" smtClean="0"/>
              <a:t>16:00 </a:t>
            </a:r>
            <a:r>
              <a:rPr lang="de-DE" sz="2800" dirty="0"/>
              <a:t>Uhr.</a:t>
            </a:r>
          </a:p>
          <a:p>
            <a:endParaRPr lang="de-DE" sz="2800" dirty="0"/>
          </a:p>
          <a:p>
            <a:r>
              <a:rPr lang="de-DE" sz="2800" dirty="0"/>
              <a:t>Anmeldungen dazu erfolgen direkt beim DRK. Informationen dazu erhalten Sie auch auf unserer Homepage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130CE4A-212F-3A40-9E32-ADE6E136B5D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7" y="143911"/>
            <a:ext cx="2693263" cy="102344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43DBF299-B070-3D48-A5F5-AB2342141C43}"/>
              </a:ext>
            </a:extLst>
          </p:cNvPr>
          <p:cNvSpPr/>
          <p:nvPr/>
        </p:nvSpPr>
        <p:spPr>
          <a:xfrm>
            <a:off x="8570805" y="451198"/>
            <a:ext cx="33105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b="1" dirty="0">
                <a:latin typeface="Comic Sans MS" panose="030F0902030302020204" pitchFamily="66" charset="0"/>
                <a:cs typeface="Arial" panose="020B0604020202020204" pitchFamily="34" charset="0"/>
              </a:rPr>
              <a:t>Offene GTS </a:t>
            </a:r>
            <a:endParaRPr lang="de-DE" sz="4000" b="1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58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B84DE62-6445-4AF5-B786-FE04BE5C0497}"/>
              </a:ext>
            </a:extLst>
          </p:cNvPr>
          <p:cNvSpPr txBox="1"/>
          <p:nvPr/>
        </p:nvSpPr>
        <p:spPr>
          <a:xfrm>
            <a:off x="1151508" y="1444145"/>
            <a:ext cx="1020229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verbindliche Anmeldung für </a:t>
            </a:r>
            <a:r>
              <a:rPr lang="de-DE" sz="2800" b="1" dirty="0"/>
              <a:t>ein Schulhalbjahr</a:t>
            </a:r>
          </a:p>
          <a:p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GTS an drei Wochentagen  (Di, Mi, Do) bis </a:t>
            </a:r>
            <a:r>
              <a:rPr lang="de-DE" sz="2800" dirty="0" smtClean="0"/>
              <a:t>15:00 </a:t>
            </a:r>
            <a:r>
              <a:rPr lang="de-DE" sz="2800" dirty="0"/>
              <a:t>Uhr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an den anderen beiden Tagen wird es noch ein Schlaufüchse - Angebot geben (12:45 - </a:t>
            </a:r>
            <a:r>
              <a:rPr lang="de-DE" sz="2800" dirty="0" smtClean="0"/>
              <a:t>16:00 </a:t>
            </a:r>
            <a:r>
              <a:rPr lang="de-DE" sz="2800" dirty="0"/>
              <a:t>Uhr)</a:t>
            </a:r>
          </a:p>
          <a:p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im Anschluss an die GTS wird es noch ein Schlaufüchse -Angebot geben (bis </a:t>
            </a:r>
            <a:r>
              <a:rPr lang="de-DE" sz="2800" dirty="0" smtClean="0"/>
              <a:t>16:00 </a:t>
            </a:r>
            <a:r>
              <a:rPr lang="de-DE" sz="2800" dirty="0"/>
              <a:t>Uhr)</a:t>
            </a:r>
          </a:p>
          <a:p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Kooperation mit Sportverein, Bücherei, Landfrauen….möglich</a:t>
            </a:r>
          </a:p>
          <a:p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7AF5722-B62D-BC47-8556-656400E7B7D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7" y="143911"/>
            <a:ext cx="2693263" cy="102344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3F9BA887-6B6A-CA47-BD51-5C3F08C9A3BE}"/>
              </a:ext>
            </a:extLst>
          </p:cNvPr>
          <p:cNvSpPr/>
          <p:nvPr/>
        </p:nvSpPr>
        <p:spPr>
          <a:xfrm>
            <a:off x="5838620" y="459465"/>
            <a:ext cx="6151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b="1" dirty="0">
                <a:latin typeface="Comic Sans MS" panose="030F0902030302020204" pitchFamily="66" charset="0"/>
                <a:cs typeface="Arial" panose="020B0604020202020204" pitchFamily="34" charset="0"/>
              </a:rPr>
              <a:t>Offene GTS - Eckpunkte</a:t>
            </a:r>
            <a:endParaRPr lang="de-DE" sz="4000" b="1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130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B84DE62-6445-4AF5-B786-FE04BE5C0497}"/>
              </a:ext>
            </a:extLst>
          </p:cNvPr>
          <p:cNvSpPr txBox="1"/>
          <p:nvPr/>
        </p:nvSpPr>
        <p:spPr>
          <a:xfrm>
            <a:off x="685087" y="1289444"/>
            <a:ext cx="1030706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dirty="0"/>
          </a:p>
          <a:p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Ganztagsschule ist kostenfrei (Materialkosten möglich)</a:t>
            </a:r>
          </a:p>
          <a:p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Mittagessen muss bezahlt werden – </a:t>
            </a:r>
          </a:p>
          <a:p>
            <a:r>
              <a:rPr lang="de-DE" sz="2800" dirty="0"/>
              <a:t>	Essen kann auch mitgebracht werden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Essen wird durch Caterer geliefert – Zurzeit ist der Caterer </a:t>
            </a:r>
            <a:r>
              <a:rPr lang="de-DE" sz="2800" dirty="0" err="1"/>
              <a:t>Gastro</a:t>
            </a:r>
            <a:r>
              <a:rPr lang="de-DE" sz="2800" dirty="0"/>
              <a:t> – Neue Arbeit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Anmeldung zum Essen noch vor den Sommerferien. Informationen dazu von der Samtgemeinde ( Frau Hausschild)</a:t>
            </a:r>
          </a:p>
          <a:p>
            <a:endParaRPr lang="de-DE" sz="2800" dirty="0"/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9EE15D3-18FE-FC4B-BF71-ED289D2784D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7" y="143911"/>
            <a:ext cx="2693263" cy="102344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7A4D2E5A-1223-3441-963E-E0155776CAC3}"/>
              </a:ext>
            </a:extLst>
          </p:cNvPr>
          <p:cNvSpPr/>
          <p:nvPr/>
        </p:nvSpPr>
        <p:spPr>
          <a:xfrm>
            <a:off x="5838620" y="459465"/>
            <a:ext cx="6151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b="1" dirty="0">
                <a:latin typeface="Comic Sans MS" panose="030F0902030302020204" pitchFamily="66" charset="0"/>
                <a:cs typeface="Arial" panose="020B0604020202020204" pitchFamily="34" charset="0"/>
              </a:rPr>
              <a:t>Offene GTS - Eckpunkte</a:t>
            </a:r>
            <a:endParaRPr lang="de-DE" sz="4000" b="1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647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B84DE62-6445-4AF5-B786-FE04BE5C0497}"/>
              </a:ext>
            </a:extLst>
          </p:cNvPr>
          <p:cNvSpPr txBox="1"/>
          <p:nvPr/>
        </p:nvSpPr>
        <p:spPr>
          <a:xfrm>
            <a:off x="942466" y="1833447"/>
            <a:ext cx="1090766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Klasse 1und 2 Stammgruppen-Prinzip </a:t>
            </a:r>
          </a:p>
          <a:p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Hausaufgaben in Klassenstufen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Hausaufgabenbetreuung durch Pädagogische Mitarbeiter*innen und/oder Lehrkräfte</a:t>
            </a:r>
            <a:endParaRPr lang="de-DE" sz="1200" dirty="0"/>
          </a:p>
          <a:p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Angebote werden halbjährlich (Klasse 3 -4) gewählt</a:t>
            </a:r>
          </a:p>
          <a:p>
            <a:endParaRPr lang="de-DE" sz="2800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F146E66-E857-4742-9D3D-4D5B9C5C0C1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7" y="143911"/>
            <a:ext cx="2693263" cy="102344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0F53AD85-E7F0-C348-A620-768BC7A12DAF}"/>
              </a:ext>
            </a:extLst>
          </p:cNvPr>
          <p:cNvSpPr/>
          <p:nvPr/>
        </p:nvSpPr>
        <p:spPr>
          <a:xfrm>
            <a:off x="5838620" y="459465"/>
            <a:ext cx="6151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b="1" dirty="0">
                <a:latin typeface="Comic Sans MS" panose="030F0902030302020204" pitchFamily="66" charset="0"/>
                <a:cs typeface="Arial" panose="020B0604020202020204" pitchFamily="34" charset="0"/>
              </a:rPr>
              <a:t>Offene GTS - Eckpunkte</a:t>
            </a:r>
            <a:endParaRPr lang="de-DE" sz="4000" b="1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573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80CCE541-992E-934B-951A-2674495092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44896" t="50786"/>
          <a:stretch/>
        </p:blipFill>
        <p:spPr>
          <a:xfrm>
            <a:off x="6096000" y="5137776"/>
            <a:ext cx="2143846" cy="1645098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D3C8CB7-C8CF-904E-9D96-ACBEEE660D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342333" y="4910022"/>
            <a:ext cx="934872" cy="1107378"/>
          </a:xfrm>
          <a:prstGeom prst="rect">
            <a:avLst/>
          </a:prstGeom>
        </p:spPr>
      </p:pic>
      <p:pic>
        <p:nvPicPr>
          <p:cNvPr id="16" name="Grafik 15" descr="Ein Bild, das Text, drinnen, Elemente enthält.&#10;&#10;Automatisch generierte Beschreibung">
            <a:extLst>
              <a:ext uri="{FF2B5EF4-FFF2-40B4-BE49-F238E27FC236}">
                <a16:creationId xmlns:a16="http://schemas.microsoft.com/office/drawing/2014/main" id="{D7DEE53F-6DFE-CF4F-9AA1-5D4951A813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rcRect l="45774" b="65024"/>
          <a:stretch/>
        </p:blipFill>
        <p:spPr>
          <a:xfrm>
            <a:off x="5705355" y="4211864"/>
            <a:ext cx="1984029" cy="85036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5AF2B64-C6D7-324A-A034-B4F1ED1D9A3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366738" y="2755557"/>
            <a:ext cx="2693263" cy="165569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C5F279D-AA8E-DE4A-9801-AAF74A15308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32447" y="2082959"/>
            <a:ext cx="1416521" cy="110737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B84DE62-6445-4AF5-B786-FE04BE5C0497}"/>
              </a:ext>
            </a:extLst>
          </p:cNvPr>
          <p:cNvSpPr txBox="1"/>
          <p:nvPr/>
        </p:nvSpPr>
        <p:spPr>
          <a:xfrm>
            <a:off x="1227484" y="897675"/>
            <a:ext cx="1030706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   </a:t>
            </a:r>
          </a:p>
          <a:p>
            <a:r>
              <a:rPr lang="de-DE" sz="2200" dirty="0"/>
              <a:t>Die außerunterrichtlichen Angebote</a:t>
            </a:r>
          </a:p>
          <a:p>
            <a:r>
              <a:rPr lang="de-DE" sz="2200" dirty="0"/>
              <a:t>werden von </a:t>
            </a:r>
            <a:r>
              <a:rPr lang="de-DE" sz="2200" dirty="0" err="1"/>
              <a:t>Pädagischen</a:t>
            </a:r>
            <a:r>
              <a:rPr lang="de-DE" sz="2200" dirty="0"/>
              <a:t> Mitarbeiter*innen, Kooperationspartner*innen und Lehrer*innen durchgeführt.</a:t>
            </a:r>
          </a:p>
          <a:p>
            <a:endParaRPr lang="de-DE" sz="2200" dirty="0"/>
          </a:p>
          <a:p>
            <a:r>
              <a:rPr lang="de-DE" sz="2200" dirty="0"/>
              <a:t>Wenn die Anmeldezahlen vorliegen, können die Verträge geschlossen und die Arbeitsgemeinschaften festgelegt werden.</a:t>
            </a:r>
          </a:p>
          <a:p>
            <a:endParaRPr lang="de-DE" sz="2200" dirty="0"/>
          </a:p>
          <a:p>
            <a:r>
              <a:rPr lang="de-DE" sz="2200" dirty="0"/>
              <a:t>Am Ende des vorangegangenen Halbjahres oder direkt zu Beginn des Halbjahres werden die Arbeitsgemeinschaften den Kindern vorgestellt und gewählt.</a:t>
            </a:r>
          </a:p>
          <a:p>
            <a:endParaRPr lang="de-DE" sz="2200" dirty="0"/>
          </a:p>
          <a:p>
            <a:r>
              <a:rPr lang="de-DE" sz="2200" dirty="0"/>
              <a:t>Es sind sportliche, musische, handwerkliche, naturkundliche, literarische, spielerische,</a:t>
            </a:r>
          </a:p>
          <a:p>
            <a:r>
              <a:rPr lang="de-DE" sz="2200" dirty="0"/>
              <a:t>……  Angebote geplant.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1E2DBC5-668C-CE42-B5F9-FE3CD6C0437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7" y="143911"/>
            <a:ext cx="2693263" cy="102344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48BC6525-EE04-DB4D-A6DD-218439481E9E}"/>
              </a:ext>
            </a:extLst>
          </p:cNvPr>
          <p:cNvSpPr/>
          <p:nvPr/>
        </p:nvSpPr>
        <p:spPr>
          <a:xfrm>
            <a:off x="5838620" y="459465"/>
            <a:ext cx="5971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b="1" dirty="0">
                <a:latin typeface="Comic Sans MS" panose="030F0902030302020204" pitchFamily="66" charset="0"/>
                <a:cs typeface="Arial" panose="020B0604020202020204" pitchFamily="34" charset="0"/>
              </a:rPr>
              <a:t>Offene GTS - Angebote</a:t>
            </a:r>
            <a:endParaRPr lang="de-DE" sz="4000" b="1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087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Die Anmeldung erfolgt verbindlich für ein Halbjahr</a:t>
            </a:r>
          </a:p>
          <a:p>
            <a:endParaRPr lang="de-DE" sz="2800" dirty="0"/>
          </a:p>
          <a:p>
            <a:r>
              <a:rPr lang="de-DE" sz="2800" dirty="0"/>
              <a:t>Die Arbeitsgemeinschaften (Klasse 3-4) werden halbjährlich gewählt.</a:t>
            </a:r>
          </a:p>
          <a:p>
            <a:pPr marL="0" indent="0">
              <a:buNone/>
            </a:pPr>
            <a:endParaRPr lang="de-DE" sz="2800" dirty="0"/>
          </a:p>
          <a:p>
            <a:r>
              <a:rPr lang="de-DE" sz="2800" dirty="0"/>
              <a:t>Die Anmeldungen erfolgen bis zum 10.06.2022</a:t>
            </a:r>
          </a:p>
          <a:p>
            <a:endParaRPr lang="de-DE" sz="2800" dirty="0"/>
          </a:p>
          <a:p>
            <a:r>
              <a:rPr lang="de-DE" sz="2800" dirty="0"/>
              <a:t>Bei Anmeldung: Schulpflicht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DC8A9BB-F931-4345-8F55-04FA73AD27A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7" y="143911"/>
            <a:ext cx="2693263" cy="102344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D7366BE5-F67B-114D-899A-DFB87380A2A1}"/>
              </a:ext>
            </a:extLst>
          </p:cNvPr>
          <p:cNvSpPr/>
          <p:nvPr/>
        </p:nvSpPr>
        <p:spPr>
          <a:xfrm>
            <a:off x="9228971" y="459465"/>
            <a:ext cx="27606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b="1" dirty="0">
                <a:latin typeface="Comic Sans MS" panose="030F0902030302020204" pitchFamily="66" charset="0"/>
                <a:cs typeface="Arial" panose="020B0604020202020204" pitchFamily="34" charset="0"/>
              </a:rPr>
              <a:t>Anmeldung</a:t>
            </a:r>
            <a:endParaRPr lang="de-DE" sz="4000" b="1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249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800" dirty="0"/>
              <a:t>Die Anmeldung zum Mittagessen erfolgt zu einem späteren Zeitpunkt.</a:t>
            </a:r>
          </a:p>
          <a:p>
            <a:pPr marL="0" indent="0">
              <a:buNone/>
            </a:pPr>
            <a:endParaRPr lang="de-DE" sz="2800" dirty="0"/>
          </a:p>
          <a:p>
            <a:r>
              <a:rPr lang="de-DE" sz="2800" dirty="0"/>
              <a:t>Die Anmeldung zur Betreuung im Rahmen der VGS erfolgt jetzt oder bis spätestens zum 08.07.2022. Eine Nachanmeldung ist über das Sekretariat jederzeit möglich.</a:t>
            </a:r>
          </a:p>
          <a:p>
            <a:endParaRPr lang="de-DE" sz="2800" dirty="0"/>
          </a:p>
          <a:p>
            <a:r>
              <a:rPr lang="de-DE" sz="2800" dirty="0"/>
              <a:t>Die Anmeldung zu den Schlaufüchsen erfolgt direkt beim DRK. Informationen dazu auch auf unserer Homepage (https://</a:t>
            </a:r>
            <a:r>
              <a:rPr lang="de-DE" sz="2800" dirty="0" err="1"/>
              <a:t>www.gs-westergellersen.de</a:t>
            </a:r>
            <a:r>
              <a:rPr lang="de-DE" sz="2800" dirty="0"/>
              <a:t>).</a:t>
            </a:r>
          </a:p>
          <a:p>
            <a:pPr marL="0" indent="0">
              <a:buNone/>
            </a:pPr>
            <a:endParaRPr lang="de-DE" sz="2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4C96BFD-6AC8-1942-BC79-92DCFEDF95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7" y="143911"/>
            <a:ext cx="2693263" cy="102344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B6C92716-7809-4E40-8478-7AF425E00BCF}"/>
              </a:ext>
            </a:extLst>
          </p:cNvPr>
          <p:cNvSpPr/>
          <p:nvPr/>
        </p:nvSpPr>
        <p:spPr>
          <a:xfrm>
            <a:off x="9228971" y="459465"/>
            <a:ext cx="27606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b="1" dirty="0">
                <a:latin typeface="Comic Sans MS" panose="030F0902030302020204" pitchFamily="66" charset="0"/>
                <a:cs typeface="Arial" panose="020B0604020202020204" pitchFamily="34" charset="0"/>
              </a:rPr>
              <a:t>Anmeldung</a:t>
            </a:r>
            <a:endParaRPr lang="de-DE" sz="4000" b="1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380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B84DE62-6445-4AF5-B786-FE04BE5C0497}"/>
              </a:ext>
            </a:extLst>
          </p:cNvPr>
          <p:cNvSpPr txBox="1"/>
          <p:nvPr/>
        </p:nvSpPr>
        <p:spPr>
          <a:xfrm>
            <a:off x="1203751" y="2675515"/>
            <a:ext cx="103070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Bitte lesen Sie vor der Anmeldung die </a:t>
            </a:r>
          </a:p>
          <a:p>
            <a:endParaRPr lang="de-DE" sz="2800" dirty="0"/>
          </a:p>
          <a:p>
            <a:r>
              <a:rPr lang="de-DE" sz="2800" b="1" dirty="0"/>
              <a:t>Informationen zur Ganztagsschule</a:t>
            </a:r>
            <a:r>
              <a:rPr lang="de-DE" sz="2800" dirty="0"/>
              <a:t>.</a:t>
            </a:r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Diese und das Anmeldeformular finden Sie auch auf der Homepage.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9609F98-C0D3-6543-99DB-0B2188973F4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7" y="143911"/>
            <a:ext cx="2693263" cy="102344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64B77330-57BD-634F-AC85-5119716B4424}"/>
              </a:ext>
            </a:extLst>
          </p:cNvPr>
          <p:cNvSpPr/>
          <p:nvPr/>
        </p:nvSpPr>
        <p:spPr>
          <a:xfrm>
            <a:off x="9228971" y="459465"/>
            <a:ext cx="27606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b="1" dirty="0">
                <a:latin typeface="Comic Sans MS" panose="030F0902030302020204" pitchFamily="66" charset="0"/>
                <a:cs typeface="Arial" panose="020B0604020202020204" pitchFamily="34" charset="0"/>
              </a:rPr>
              <a:t>Anmeldung</a:t>
            </a:r>
            <a:endParaRPr lang="de-DE" sz="4000" b="1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855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9">
            <a:extLst>
              <a:ext uri="{FF2B5EF4-FFF2-40B4-BE49-F238E27FC236}">
                <a16:creationId xmlns:a16="http://schemas.microsoft.com/office/drawing/2014/main" id="{DEBAC884-F4E0-4CB2-B4C9-A223E24E53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60126"/>
            <a:ext cx="12192000" cy="2497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3A748CED-A360-4F02-A9FC-9B03181C48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F416F7A-8264-7943-9D0B-DD2B4FA5A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28377" y="848217"/>
            <a:ext cx="2261286" cy="638268"/>
          </a:xfrm>
        </p:spPr>
        <p:txBody>
          <a:bodyPr>
            <a:normAutofit fontScale="90000"/>
          </a:bodyPr>
          <a:lstStyle/>
          <a:p>
            <a:r>
              <a:rPr lang="de-DE" sz="4000" b="1" dirty="0">
                <a:latin typeface="Comic Sans MS" panose="030F0902030302020204" pitchFamily="66" charset="0"/>
              </a:rPr>
              <a:t>Inhalt</a:t>
            </a:r>
            <a:endParaRPr lang="de-DE" sz="4400" b="1" dirty="0">
              <a:latin typeface="Comic Sans MS" panose="030F0902030302020204" pitchFamily="66" charset="0"/>
            </a:endParaRPr>
          </a:p>
        </p:txBody>
      </p:sp>
      <p:pic>
        <p:nvPicPr>
          <p:cNvPr id="6" name="Grafik 5" descr="Ein Bild, das draußen, Gebäude, Himmel, Haus enthält.&#10;&#10;Automatisch generierte Beschreibung">
            <a:extLst>
              <a:ext uri="{FF2B5EF4-FFF2-40B4-BE49-F238E27FC236}">
                <a16:creationId xmlns:a16="http://schemas.microsoft.com/office/drawing/2014/main" id="{CF8FDEA3-092C-5144-89F3-AAF42B95D60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76C0CC2-135B-084F-B1AF-CB26AFA6FE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7" y="143911"/>
            <a:ext cx="2693263" cy="102344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FB74D23-FA37-C04A-B323-146E5181A569}"/>
              </a:ext>
            </a:extLst>
          </p:cNvPr>
          <p:cNvSpPr txBox="1"/>
          <p:nvPr/>
        </p:nvSpPr>
        <p:spPr>
          <a:xfrm>
            <a:off x="1297968" y="2087463"/>
            <a:ext cx="959606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/>
              <a:t>Begriff der Ganztagsschule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/>
              <a:t>Unsere Form der Ganztagsschule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/>
              <a:t>Betreuungsmöglichkeiten an unserer Schule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/>
              <a:t>Offene GTS : Eckpunkte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/>
              <a:t>Anmeldemodalitäten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192334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7063" y="764373"/>
            <a:ext cx="6832600" cy="1293028"/>
          </a:xfrm>
        </p:spPr>
        <p:txBody>
          <a:bodyPr>
            <a:normAutofit/>
          </a:bodyPr>
          <a:lstStyle/>
          <a:p>
            <a:r>
              <a:rPr lang="de-DE" b="1" dirty="0">
                <a:latin typeface="Comic Sans MS" panose="030F0902030302020204" pitchFamily="66" charset="0"/>
                <a:cs typeface="Arial" panose="020B0604020202020204" pitchFamily="34" charset="0"/>
              </a:rPr>
              <a:t>Herzlich willkommen          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654908" y="2194560"/>
            <a:ext cx="10851292" cy="4024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dirty="0"/>
              <a:t>Wir freuen uns über Ihr Interesse an unserer</a:t>
            </a:r>
          </a:p>
          <a:p>
            <a:pPr marL="0" indent="0">
              <a:buNone/>
            </a:pPr>
            <a:r>
              <a:rPr lang="de-DE" sz="2400" dirty="0"/>
              <a:t>Offenen Ganztagsschule (GTS)!</a:t>
            </a:r>
          </a:p>
          <a:p>
            <a:pPr marL="0" indent="0">
              <a:buNone/>
            </a:pPr>
            <a:r>
              <a:rPr lang="de-DE" sz="2400" dirty="0"/>
              <a:t>Wir hoffen, dass viele Ihrer Fragen mit dieser Präsentation beantwortet werden können.</a:t>
            </a:r>
          </a:p>
          <a:p>
            <a:pPr marL="0" indent="0">
              <a:buNone/>
            </a:pPr>
            <a:r>
              <a:rPr lang="de-DE" sz="2400" dirty="0"/>
              <a:t>Bitte sehen Sie sich diese Präsentation an und lesen die </a:t>
            </a:r>
            <a:r>
              <a:rPr lang="de-DE" sz="2400" b="1" dirty="0"/>
              <a:t>Informationen zur GTS</a:t>
            </a:r>
            <a:r>
              <a:rPr lang="de-DE" sz="2400" dirty="0"/>
              <a:t>, bevor Sie Ihr Kind verbindlich anmelden.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Außerdem erfahren Sie hier, welche weiteren Betreuungsmöglichkeiten es an unserer Schule gibt.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D6A3DB8-3197-7F4B-9746-E7537AED1E3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7" y="143911"/>
            <a:ext cx="2693263" cy="102344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4ADDE34-A81F-1744-B1E9-4966F63CB57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983494" y="2247214"/>
            <a:ext cx="3545359" cy="236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98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89534F-A656-40D7-A132-A63144F17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9360" y="464329"/>
            <a:ext cx="8600303" cy="1293028"/>
          </a:xfrm>
        </p:spPr>
        <p:txBody>
          <a:bodyPr>
            <a:normAutofit/>
          </a:bodyPr>
          <a:lstStyle/>
          <a:p>
            <a:r>
              <a:rPr lang="de-DE" b="1" dirty="0">
                <a:latin typeface="Comic Sans MS" panose="030F0902030302020204" pitchFamily="66" charset="0"/>
                <a:cs typeface="Arial" panose="020B0604020202020204" pitchFamily="34" charset="0"/>
              </a:rPr>
              <a:t>Begriff der Ganztagsschule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494948-341E-4B3E-88A3-1B2EB5E84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1599"/>
            <a:ext cx="10515600" cy="353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i="1" dirty="0"/>
              <a:t>Primär- und Sekundärschulen stellen ihren Schülern an mindestens drei Tagen in der Woche ein Programm bereit, das mindestens sieben Stunden umfasst. Dabei wird den Schülern an allen Tagen ein Mittagessen angeboten </a:t>
            </a:r>
            <a:r>
              <a:rPr lang="de-DE" i="1" dirty="0"/>
              <a:t>und „die Ganztagsangebote (werden) unter der Aufsicht und Verantwortung der Schulleitung organisiert und in enger Kooperation mit der Schulleitung durchgeführt [werden] (...)“</a:t>
            </a:r>
          </a:p>
          <a:p>
            <a:pPr marL="0" indent="0">
              <a:buNone/>
            </a:pPr>
            <a:r>
              <a:rPr lang="de-DE" i="1" dirty="0"/>
              <a:t> </a:t>
            </a:r>
            <a:r>
              <a:rPr lang="de-DE" sz="1400" dirty="0"/>
              <a:t>(</a:t>
            </a:r>
            <a:r>
              <a:rPr lang="de-DE" sz="1500" dirty="0"/>
              <a:t>Quelle: </a:t>
            </a:r>
            <a:r>
              <a:rPr lang="de-DE" sz="1500" dirty="0">
                <a:hlinkClick r:id="rId2"/>
              </a:rPr>
              <a:t>https://www.kmk.org/themen/allgemeinbildende-schulen/bildungswege-und-abschluesse/ganztagsschulen-in-deutschland.html</a:t>
            </a:r>
            <a:r>
              <a:rPr lang="de-DE" sz="1500" dirty="0"/>
              <a:t>).</a:t>
            </a:r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F3B1B60-760D-4E8F-9BEA-9A2C8A8168DD}"/>
              </a:ext>
            </a:extLst>
          </p:cNvPr>
          <p:cNvSpPr txBox="1"/>
          <p:nvPr/>
        </p:nvSpPr>
        <p:spPr>
          <a:xfrm>
            <a:off x="838200" y="1796811"/>
            <a:ext cx="955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Die Kultusministerkonferenz definiert den Begriff der Ganztagsschule wie folgt: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0B33FAB-1092-7945-B8C8-31E092B0EBA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7" y="143911"/>
            <a:ext cx="2693263" cy="102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29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30D91D-286D-4E8E-924C-A1C772F4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70" y="764373"/>
            <a:ext cx="11495393" cy="1293028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rgbClr val="002060"/>
                </a:solidFill>
              </a:rPr>
              <a:t>             </a:t>
            </a:r>
            <a:r>
              <a:rPr lang="de-DE" sz="3600" b="1" dirty="0">
                <a:latin typeface="Comic Sans MS" panose="030F0902030302020204" pitchFamily="66" charset="0"/>
                <a:cs typeface="Arial" panose="020B0604020202020204" pitchFamily="34" charset="0"/>
              </a:rPr>
              <a:t>Unsere Form von Ganztagsschule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7A32AC-52C8-4F9F-810C-BB28284F3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sz="2800" dirty="0"/>
          </a:p>
          <a:p>
            <a:r>
              <a:rPr lang="de-DE" sz="2800" dirty="0"/>
              <a:t>Wir sind eine Offene GTS</a:t>
            </a:r>
          </a:p>
          <a:p>
            <a:r>
              <a:rPr lang="de-DE" sz="2800" dirty="0"/>
              <a:t>Alle Kinder </a:t>
            </a:r>
            <a:r>
              <a:rPr lang="de-DE" sz="2800" b="1" dirty="0"/>
              <a:t>können</a:t>
            </a:r>
            <a:r>
              <a:rPr lang="de-DE" sz="2800" dirty="0"/>
              <a:t> daran teilnehmen</a:t>
            </a:r>
          </a:p>
          <a:p>
            <a:r>
              <a:rPr lang="de-DE" sz="2800" dirty="0"/>
              <a:t>Die Teilnahme ist freiwillig, aber</a:t>
            </a:r>
          </a:p>
          <a:p>
            <a:pPr marL="0" indent="0">
              <a:buNone/>
              <a:tabLst>
                <a:tab pos="171450" algn="l"/>
              </a:tabLst>
            </a:pPr>
            <a:r>
              <a:rPr lang="de-DE" sz="2800" dirty="0"/>
              <a:t>	ist dann verpflichtend für ein Halbjahr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71CF6A9-EE1E-B648-9A2A-1E7AA65D7B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7" y="143911"/>
            <a:ext cx="2693263" cy="102344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CDEEF90-C53C-D247-8C8F-6DFA81AB6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50660" y="2229884"/>
            <a:ext cx="3258065" cy="244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12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2337" y="764373"/>
            <a:ext cx="11787326" cy="1293028"/>
          </a:xfrm>
        </p:spPr>
        <p:txBody>
          <a:bodyPr>
            <a:noAutofit/>
          </a:bodyPr>
          <a:lstStyle/>
          <a:p>
            <a:r>
              <a:rPr lang="de-DE" b="1" dirty="0">
                <a:latin typeface="Comic Sans MS" panose="030F0902030302020204" pitchFamily="66" charset="0"/>
              </a:rPr>
              <a:t>                   </a:t>
            </a:r>
            <a:r>
              <a:rPr lang="de-DE" b="1" dirty="0">
                <a:latin typeface="Comic Sans MS" panose="030F0902030302020204" pitchFamily="66" charset="0"/>
                <a:cs typeface="Arial" panose="020B0604020202020204" pitchFamily="34" charset="0"/>
              </a:rPr>
              <a:t>Verschiedene Betreuungs-                                 </a:t>
            </a:r>
            <a:r>
              <a:rPr lang="de-DE" b="1" dirty="0" err="1">
                <a:latin typeface="Comic Sans MS" panose="030F0902030302020204" pitchFamily="66" charset="0"/>
                <a:cs typeface="Arial" panose="020B0604020202020204" pitchFamily="34" charset="0"/>
              </a:rPr>
              <a:t>möglichkeiten</a:t>
            </a:r>
            <a:endParaRPr lang="de-DE" b="1" dirty="0">
              <a:latin typeface="Comic Sans MS" panose="030F09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/>
              <a:t>Drei Betreuungsmöglichkeiten</a:t>
            </a:r>
          </a:p>
          <a:p>
            <a:pPr marL="0" indent="0">
              <a:buNone/>
            </a:pPr>
            <a:r>
              <a:rPr lang="de-DE" sz="2800" dirty="0"/>
              <a:t>Die Beispiele beziehen sich zunächst auf Klasse 1 und 2:</a:t>
            </a:r>
          </a:p>
          <a:p>
            <a:pPr marL="0" indent="0">
              <a:buNone/>
            </a:pPr>
            <a:endParaRPr lang="de-DE" sz="2800" dirty="0"/>
          </a:p>
          <a:p>
            <a:pPr marL="457200" indent="-457200">
              <a:buFont typeface="+mj-lt"/>
              <a:buAutoNum type="arabicPeriod"/>
            </a:pPr>
            <a:r>
              <a:rPr lang="de-DE" sz="2800" dirty="0"/>
              <a:t>Unterrichtsschluss nach der 4 bzw. 5. Schulstunde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800" dirty="0"/>
              <a:t>Teilnahme an der Verlässlichen Grundschule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800" dirty="0"/>
              <a:t>Teilnahme an der Offenen Ganztagsschule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70EFEA4-43B9-D944-A665-BB5A32AA3AC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7" y="143911"/>
            <a:ext cx="2693263" cy="102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60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1E66597C-3DF8-044D-80DC-2DFE7B47005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7" y="143911"/>
            <a:ext cx="2693263" cy="1023440"/>
          </a:xfrm>
          <a:prstGeom prst="rect">
            <a:avLst/>
          </a:prstGeom>
        </p:spPr>
      </p:pic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CF46D79C-BA0C-8141-B81E-C186A3241A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0374198"/>
              </p:ext>
            </p:extLst>
          </p:nvPr>
        </p:nvGraphicFramePr>
        <p:xfrm>
          <a:off x="531340" y="1782905"/>
          <a:ext cx="10663882" cy="3962988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030725">
                  <a:extLst>
                    <a:ext uri="{9D8B030D-6E8A-4147-A177-3AD203B41FA5}">
                      <a16:colId xmlns:a16="http://schemas.microsoft.com/office/drawing/2014/main" val="4022834127"/>
                    </a:ext>
                  </a:extLst>
                </a:gridCol>
                <a:gridCol w="1949177">
                  <a:extLst>
                    <a:ext uri="{9D8B030D-6E8A-4147-A177-3AD203B41FA5}">
                      <a16:colId xmlns:a16="http://schemas.microsoft.com/office/drawing/2014/main" val="965247449"/>
                    </a:ext>
                  </a:extLst>
                </a:gridCol>
                <a:gridCol w="1920995">
                  <a:extLst>
                    <a:ext uri="{9D8B030D-6E8A-4147-A177-3AD203B41FA5}">
                      <a16:colId xmlns:a16="http://schemas.microsoft.com/office/drawing/2014/main" val="1262988686"/>
                    </a:ext>
                  </a:extLst>
                </a:gridCol>
                <a:gridCol w="1920995">
                  <a:extLst>
                    <a:ext uri="{9D8B030D-6E8A-4147-A177-3AD203B41FA5}">
                      <a16:colId xmlns:a16="http://schemas.microsoft.com/office/drawing/2014/main" val="2306469040"/>
                    </a:ext>
                  </a:extLst>
                </a:gridCol>
                <a:gridCol w="1920995">
                  <a:extLst>
                    <a:ext uri="{9D8B030D-6E8A-4147-A177-3AD203B41FA5}">
                      <a16:colId xmlns:a16="http://schemas.microsoft.com/office/drawing/2014/main" val="3288632956"/>
                    </a:ext>
                  </a:extLst>
                </a:gridCol>
                <a:gridCol w="1920995">
                  <a:extLst>
                    <a:ext uri="{9D8B030D-6E8A-4147-A177-3AD203B41FA5}">
                      <a16:colId xmlns:a16="http://schemas.microsoft.com/office/drawing/2014/main" val="2290690845"/>
                    </a:ext>
                  </a:extLst>
                </a:gridCol>
              </a:tblGrid>
              <a:tr h="247686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</a:rPr>
                        <a:t>Zeit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effectLst/>
                        </a:rPr>
                        <a:t>Montag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</a:rPr>
                        <a:t>Dienstag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effectLst/>
                        </a:rPr>
                        <a:t>Mittwoch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effectLst/>
                        </a:rPr>
                        <a:t>Donnerstag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effectLst/>
                        </a:rPr>
                        <a:t>Freitag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extLst>
                  <a:ext uri="{0D108BD9-81ED-4DB2-BD59-A6C34878D82A}">
                    <a16:rowId xmlns:a16="http://schemas.microsoft.com/office/drawing/2014/main" val="1430442734"/>
                  </a:ext>
                </a:extLst>
              </a:tr>
              <a:tr h="495374"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effectLst/>
                        </a:rPr>
                        <a:t>7.45-8.00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de-DE" sz="1600" dirty="0" err="1">
                          <a:effectLst/>
                        </a:rPr>
                        <a:t>Ankommzeit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569448"/>
                  </a:ext>
                </a:extLst>
              </a:tr>
              <a:tr h="247686"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effectLst/>
                        </a:rPr>
                        <a:t>8.00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</a:rPr>
                        <a:t>Schulbeginn (verpflichtend)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778008"/>
                  </a:ext>
                </a:extLst>
              </a:tr>
              <a:tr h="990747"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effectLst/>
                        </a:rPr>
                        <a:t>8.00 –9.40</a:t>
                      </a:r>
                      <a:endParaRPr lang="de-DE" sz="1800">
                        <a:effectLst/>
                      </a:endParaRPr>
                    </a:p>
                    <a:p>
                      <a:pPr algn="ctr"/>
                      <a:r>
                        <a:rPr lang="de-DE" sz="16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</a:rPr>
                        <a:t>1. Unterrichtsblock</a:t>
                      </a:r>
                      <a:endParaRPr lang="de-DE" sz="1800" dirty="0">
                        <a:effectLst/>
                      </a:endParaRPr>
                    </a:p>
                    <a:p>
                      <a:pPr algn="ctr"/>
                      <a:r>
                        <a:rPr lang="de-DE" sz="1600" dirty="0">
                          <a:effectLst/>
                        </a:rPr>
                        <a:t>inkl. Frühstück</a:t>
                      </a:r>
                      <a:endParaRPr lang="de-DE" sz="1800" dirty="0">
                        <a:effectLst/>
                      </a:endParaRPr>
                    </a:p>
                    <a:p>
                      <a:pPr algn="ctr"/>
                      <a:r>
                        <a:rPr lang="de-DE" sz="16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</a:rPr>
                        <a:t>1. Unterrichtsblock </a:t>
                      </a:r>
                      <a:endParaRPr lang="de-DE" sz="1800" dirty="0">
                        <a:effectLst/>
                      </a:endParaRPr>
                    </a:p>
                    <a:p>
                      <a:pPr algn="ctr"/>
                      <a:r>
                        <a:rPr lang="de-DE" sz="1600" dirty="0">
                          <a:effectLst/>
                        </a:rPr>
                        <a:t>inkl. Frühstück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</a:rPr>
                        <a:t>1. Unterrichtsblock </a:t>
                      </a:r>
                      <a:endParaRPr lang="de-DE" sz="1800" dirty="0">
                        <a:effectLst/>
                      </a:endParaRPr>
                    </a:p>
                    <a:p>
                      <a:pPr algn="ctr"/>
                      <a:r>
                        <a:rPr lang="de-DE" sz="1600" dirty="0">
                          <a:effectLst/>
                        </a:rPr>
                        <a:t>inkl. Frühstück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</a:rPr>
                        <a:t>1. Unterrichtsblock </a:t>
                      </a:r>
                      <a:endParaRPr lang="de-DE" sz="1800" dirty="0">
                        <a:effectLst/>
                      </a:endParaRPr>
                    </a:p>
                    <a:p>
                      <a:pPr algn="ctr"/>
                      <a:r>
                        <a:rPr lang="de-DE" sz="1600" dirty="0">
                          <a:effectLst/>
                        </a:rPr>
                        <a:t>inkl. Frühstück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effectLst/>
                        </a:rPr>
                        <a:t>1. Unterrichtsblock</a:t>
                      </a:r>
                      <a:endParaRPr lang="de-DE" sz="1800">
                        <a:effectLst/>
                      </a:endParaRPr>
                    </a:p>
                    <a:p>
                      <a:pPr algn="ctr"/>
                      <a:r>
                        <a:rPr lang="de-DE" sz="1600">
                          <a:effectLst/>
                        </a:rPr>
                        <a:t>inkl. Frühstück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extLst>
                  <a:ext uri="{0D108BD9-81ED-4DB2-BD59-A6C34878D82A}">
                    <a16:rowId xmlns:a16="http://schemas.microsoft.com/office/drawing/2014/main" val="2374980520"/>
                  </a:ext>
                </a:extLst>
              </a:tr>
              <a:tr h="495374"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effectLst/>
                        </a:rPr>
                        <a:t>9.40-10.00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</a:rPr>
                        <a:t>1. </a:t>
                      </a:r>
                      <a:r>
                        <a:rPr lang="de-DE" sz="1600" dirty="0" err="1">
                          <a:effectLst/>
                        </a:rPr>
                        <a:t>Hofpause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503695"/>
                  </a:ext>
                </a:extLst>
              </a:tr>
              <a:tr h="990747"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effectLst/>
                        </a:rPr>
                        <a:t>10.00 - 11.35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effectLst/>
                        </a:rPr>
                        <a:t>2. Unterrichtsblock (Fachunterricht)</a:t>
                      </a:r>
                      <a:endParaRPr lang="de-DE" sz="1800">
                        <a:effectLst/>
                      </a:endParaRPr>
                    </a:p>
                    <a:p>
                      <a:r>
                        <a:rPr lang="de-DE" sz="16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</a:rPr>
                        <a:t>2. Unterrichtsblock (Fachunterricht)</a:t>
                      </a:r>
                      <a:endParaRPr lang="de-DE" sz="1800" dirty="0">
                        <a:effectLst/>
                      </a:endParaRPr>
                    </a:p>
                    <a:p>
                      <a:pPr algn="ctr"/>
                      <a:r>
                        <a:rPr lang="de-DE" sz="16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effectLst/>
                        </a:rPr>
                        <a:t>2. Unterrichtsblock (Fachunterricht)</a:t>
                      </a:r>
                      <a:endParaRPr lang="de-DE" sz="1800">
                        <a:effectLst/>
                      </a:endParaRPr>
                    </a:p>
                    <a:p>
                      <a:pPr algn="ctr"/>
                      <a:r>
                        <a:rPr lang="de-DE" sz="16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effectLst/>
                        </a:rPr>
                        <a:t>2. Unterrichtsblock (Fachunterricht)</a:t>
                      </a:r>
                      <a:endParaRPr lang="de-DE" sz="1800">
                        <a:effectLst/>
                      </a:endParaRPr>
                    </a:p>
                    <a:p>
                      <a:pPr algn="ctr"/>
                      <a:r>
                        <a:rPr lang="de-DE" sz="16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</a:rPr>
                        <a:t>2. Unterrichtsblock (Fachunterricht)</a:t>
                      </a:r>
                      <a:endParaRPr lang="de-DE" sz="1800" dirty="0">
                        <a:effectLst/>
                      </a:endParaRPr>
                    </a:p>
                    <a:p>
                      <a:pPr algn="ctr"/>
                      <a:r>
                        <a:rPr lang="de-DE" sz="16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extLst>
                  <a:ext uri="{0D108BD9-81ED-4DB2-BD59-A6C34878D82A}">
                    <a16:rowId xmlns:a16="http://schemas.microsoft.com/office/drawing/2014/main" val="28989034"/>
                  </a:ext>
                </a:extLst>
              </a:tr>
              <a:tr h="495374"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effectLst/>
                        </a:rPr>
                        <a:t>11.35-12.00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</a:rPr>
                        <a:t>2. </a:t>
                      </a:r>
                      <a:r>
                        <a:rPr lang="de-DE" sz="1600" dirty="0" err="1">
                          <a:effectLst/>
                        </a:rPr>
                        <a:t>Hofpause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145008"/>
                  </a:ext>
                </a:extLst>
              </a:tr>
            </a:tbl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E83C6A26-2F30-CF46-B593-240D59C26543}"/>
              </a:ext>
            </a:extLst>
          </p:cNvPr>
          <p:cNvSpPr/>
          <p:nvPr/>
        </p:nvSpPr>
        <p:spPr>
          <a:xfrm>
            <a:off x="5659396" y="459465"/>
            <a:ext cx="63302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>
                <a:latin typeface="Comic Sans MS" panose="030F0902030302020204" pitchFamily="66" charset="0"/>
                <a:cs typeface="Arial" panose="020B0604020202020204" pitchFamily="34" charset="0"/>
              </a:rPr>
              <a:t>Schultag – Ende nach der 4. bzw. 5. Stunde</a:t>
            </a:r>
            <a:endParaRPr lang="de-DE" sz="4000" dirty="0"/>
          </a:p>
        </p:txBody>
      </p:sp>
      <p:sp>
        <p:nvSpPr>
          <p:cNvPr id="7" name="Ovale Legende 6">
            <a:extLst>
              <a:ext uri="{FF2B5EF4-FFF2-40B4-BE49-F238E27FC236}">
                <a16:creationId xmlns:a16="http://schemas.microsoft.com/office/drawing/2014/main" id="{685E32C5-EE06-A34B-B625-640ACF2F30C0}"/>
              </a:ext>
            </a:extLst>
          </p:cNvPr>
          <p:cNvSpPr/>
          <p:nvPr/>
        </p:nvSpPr>
        <p:spPr>
          <a:xfrm>
            <a:off x="7203990" y="5029168"/>
            <a:ext cx="3385751" cy="1618767"/>
          </a:xfrm>
          <a:prstGeom prst="wedgeEllipseCallout">
            <a:avLst>
              <a:gd name="adj1" fmla="val 75126"/>
              <a:gd name="adj2" fmla="val -27963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latin typeface="Comic Sans MS" panose="030F0902030302020204" pitchFamily="66" charset="0"/>
              </a:rPr>
              <a:t>Anschließend geht Ihr Kind nach Hause  oder….</a:t>
            </a:r>
          </a:p>
        </p:txBody>
      </p:sp>
    </p:spTree>
    <p:extLst>
      <p:ext uri="{BB962C8B-B14F-4D97-AF65-F5344CB8AC3E}">
        <p14:creationId xmlns:p14="http://schemas.microsoft.com/office/powerpoint/2010/main" val="1007114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8159068" y="505159"/>
            <a:ext cx="3830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latin typeface="Comic Sans MS" panose="030F0902030302020204" pitchFamily="66" charset="0"/>
                <a:cs typeface="Arial" panose="020B0604020202020204" pitchFamily="34" charset="0"/>
              </a:rPr>
              <a:t>Betreuung VGS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BA9220F-79FE-D641-AA1C-56995347FD4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7" y="143911"/>
            <a:ext cx="2693263" cy="1023440"/>
          </a:xfrm>
          <a:prstGeom prst="rect">
            <a:avLst/>
          </a:prstGeom>
        </p:spPr>
      </p:pic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02F2B953-9630-5044-B670-65A943DB4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295362"/>
              </p:ext>
            </p:extLst>
          </p:nvPr>
        </p:nvGraphicFramePr>
        <p:xfrm>
          <a:off x="333632" y="1539917"/>
          <a:ext cx="11417643" cy="399949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984133">
                  <a:extLst>
                    <a:ext uri="{9D8B030D-6E8A-4147-A177-3AD203B41FA5}">
                      <a16:colId xmlns:a16="http://schemas.microsoft.com/office/drawing/2014/main" val="1870348095"/>
                    </a:ext>
                  </a:extLst>
                </a:gridCol>
                <a:gridCol w="2111122">
                  <a:extLst>
                    <a:ext uri="{9D8B030D-6E8A-4147-A177-3AD203B41FA5}">
                      <a16:colId xmlns:a16="http://schemas.microsoft.com/office/drawing/2014/main" val="3459989464"/>
                    </a:ext>
                  </a:extLst>
                </a:gridCol>
                <a:gridCol w="2080597">
                  <a:extLst>
                    <a:ext uri="{9D8B030D-6E8A-4147-A177-3AD203B41FA5}">
                      <a16:colId xmlns:a16="http://schemas.microsoft.com/office/drawing/2014/main" val="143855200"/>
                    </a:ext>
                  </a:extLst>
                </a:gridCol>
                <a:gridCol w="2080597">
                  <a:extLst>
                    <a:ext uri="{9D8B030D-6E8A-4147-A177-3AD203B41FA5}">
                      <a16:colId xmlns:a16="http://schemas.microsoft.com/office/drawing/2014/main" val="444223558"/>
                    </a:ext>
                  </a:extLst>
                </a:gridCol>
                <a:gridCol w="2080597">
                  <a:extLst>
                    <a:ext uri="{9D8B030D-6E8A-4147-A177-3AD203B41FA5}">
                      <a16:colId xmlns:a16="http://schemas.microsoft.com/office/drawing/2014/main" val="3455995045"/>
                    </a:ext>
                  </a:extLst>
                </a:gridCol>
                <a:gridCol w="2080597">
                  <a:extLst>
                    <a:ext uri="{9D8B030D-6E8A-4147-A177-3AD203B41FA5}">
                      <a16:colId xmlns:a16="http://schemas.microsoft.com/office/drawing/2014/main" val="82303478"/>
                    </a:ext>
                  </a:extLst>
                </a:gridCol>
              </a:tblGrid>
              <a:tr h="219753"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effectLst/>
                        </a:rPr>
                        <a:t>Zeit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effectLst/>
                        </a:rPr>
                        <a:t>Montag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effectLst/>
                        </a:rPr>
                        <a:t>Dienstag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effectLst/>
                        </a:rPr>
                        <a:t>Mittwoch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effectLst/>
                        </a:rPr>
                        <a:t>Donnerstag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effectLst/>
                        </a:rPr>
                        <a:t>Freitag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extLst>
                  <a:ext uri="{0D108BD9-81ED-4DB2-BD59-A6C34878D82A}">
                    <a16:rowId xmlns:a16="http://schemas.microsoft.com/office/drawing/2014/main" val="439389467"/>
                  </a:ext>
                </a:extLst>
              </a:tr>
              <a:tr h="439507"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effectLst/>
                        </a:rPr>
                        <a:t>7.45-8.00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de-DE" sz="1600">
                          <a:effectLst/>
                        </a:rPr>
                        <a:t>Ankommzeit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307965"/>
                  </a:ext>
                </a:extLst>
              </a:tr>
              <a:tr h="219753"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effectLst/>
                        </a:rPr>
                        <a:t>8.00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de-DE" sz="1600">
                          <a:effectLst/>
                        </a:rPr>
                        <a:t>Schulbeginn (verpflichtend)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625694"/>
                  </a:ext>
                </a:extLst>
              </a:tr>
              <a:tr h="659260"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effectLst/>
                        </a:rPr>
                        <a:t>8.00 –9.40</a:t>
                      </a:r>
                      <a:endParaRPr lang="de-DE" sz="1800">
                        <a:effectLst/>
                      </a:endParaRPr>
                    </a:p>
                    <a:p>
                      <a:pPr algn="ctr"/>
                      <a:r>
                        <a:rPr lang="de-DE" sz="16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</a:rPr>
                        <a:t>1. Unterrichtsblock</a:t>
                      </a:r>
                      <a:endParaRPr lang="de-DE" sz="1800" dirty="0">
                        <a:effectLst/>
                      </a:endParaRPr>
                    </a:p>
                    <a:p>
                      <a:pPr algn="ctr"/>
                      <a:r>
                        <a:rPr lang="de-DE" sz="1600" dirty="0">
                          <a:effectLst/>
                        </a:rPr>
                        <a:t>inkl. Frühstück</a:t>
                      </a:r>
                      <a:endParaRPr lang="de-DE" sz="1800" dirty="0">
                        <a:effectLst/>
                      </a:endParaRPr>
                    </a:p>
                    <a:p>
                      <a:pPr algn="ctr"/>
                      <a:r>
                        <a:rPr lang="de-DE" sz="16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effectLst/>
                        </a:rPr>
                        <a:t>1. Unterrichtsblock </a:t>
                      </a:r>
                      <a:endParaRPr lang="de-DE" sz="1800">
                        <a:effectLst/>
                      </a:endParaRPr>
                    </a:p>
                    <a:p>
                      <a:pPr algn="ctr"/>
                      <a:r>
                        <a:rPr lang="de-DE" sz="1600">
                          <a:effectLst/>
                        </a:rPr>
                        <a:t>inkl. Frühstück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effectLst/>
                        </a:rPr>
                        <a:t>1. Unterrichtsblock </a:t>
                      </a:r>
                      <a:endParaRPr lang="de-DE" sz="1800">
                        <a:effectLst/>
                      </a:endParaRPr>
                    </a:p>
                    <a:p>
                      <a:pPr algn="ctr"/>
                      <a:r>
                        <a:rPr lang="de-DE" sz="1600">
                          <a:effectLst/>
                        </a:rPr>
                        <a:t>inkl. Frühstück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effectLst/>
                        </a:rPr>
                        <a:t>1. Unterrichtsblock </a:t>
                      </a:r>
                      <a:endParaRPr lang="de-DE" sz="1800">
                        <a:effectLst/>
                      </a:endParaRPr>
                    </a:p>
                    <a:p>
                      <a:pPr algn="ctr"/>
                      <a:r>
                        <a:rPr lang="de-DE" sz="1600">
                          <a:effectLst/>
                        </a:rPr>
                        <a:t>inkl. Frühstück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effectLst/>
                        </a:rPr>
                        <a:t>1. Unterrichtsblock</a:t>
                      </a:r>
                      <a:endParaRPr lang="de-DE" sz="1800">
                        <a:effectLst/>
                      </a:endParaRPr>
                    </a:p>
                    <a:p>
                      <a:pPr algn="ctr"/>
                      <a:r>
                        <a:rPr lang="de-DE" sz="1600">
                          <a:effectLst/>
                        </a:rPr>
                        <a:t>inkl. Frühstück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extLst>
                  <a:ext uri="{0D108BD9-81ED-4DB2-BD59-A6C34878D82A}">
                    <a16:rowId xmlns:a16="http://schemas.microsoft.com/office/drawing/2014/main" val="1283228369"/>
                  </a:ext>
                </a:extLst>
              </a:tr>
              <a:tr h="439507"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effectLst/>
                        </a:rPr>
                        <a:t>9.40-10.00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de-DE" sz="1600">
                          <a:effectLst/>
                        </a:rPr>
                        <a:t>1. Hofpause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059558"/>
                  </a:ext>
                </a:extLst>
              </a:tr>
              <a:tr h="659260"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effectLst/>
                        </a:rPr>
                        <a:t>10.00 - 11.35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effectLst/>
                        </a:rPr>
                        <a:t>2. Unterrichtsblock (Fachunterricht)</a:t>
                      </a:r>
                      <a:endParaRPr lang="de-DE" sz="1800">
                        <a:effectLst/>
                      </a:endParaRPr>
                    </a:p>
                    <a:p>
                      <a:r>
                        <a:rPr lang="de-DE" sz="16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effectLst/>
                        </a:rPr>
                        <a:t>2. Unterrichtsblock (Fachunterricht)</a:t>
                      </a:r>
                      <a:endParaRPr lang="de-DE" sz="1800">
                        <a:effectLst/>
                      </a:endParaRPr>
                    </a:p>
                    <a:p>
                      <a:pPr algn="ctr"/>
                      <a:r>
                        <a:rPr lang="de-DE" sz="16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effectLst/>
                        </a:rPr>
                        <a:t>2. Unterrichtsblock (Fachunterricht)</a:t>
                      </a:r>
                      <a:endParaRPr lang="de-DE" sz="1800">
                        <a:effectLst/>
                      </a:endParaRPr>
                    </a:p>
                    <a:p>
                      <a:pPr algn="ctr"/>
                      <a:r>
                        <a:rPr lang="de-DE" sz="16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effectLst/>
                        </a:rPr>
                        <a:t>2. Unterrichtsblock (Fachunterricht)</a:t>
                      </a:r>
                      <a:endParaRPr lang="de-DE" sz="1800">
                        <a:effectLst/>
                      </a:endParaRPr>
                    </a:p>
                    <a:p>
                      <a:pPr algn="ctr"/>
                      <a:r>
                        <a:rPr lang="de-DE" sz="16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effectLst/>
                        </a:rPr>
                        <a:t>2. Unterrichtsblock (Fachunterricht)</a:t>
                      </a:r>
                      <a:endParaRPr lang="de-DE" sz="1800">
                        <a:effectLst/>
                      </a:endParaRPr>
                    </a:p>
                    <a:p>
                      <a:pPr algn="ctr"/>
                      <a:r>
                        <a:rPr lang="de-DE" sz="16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extLst>
                  <a:ext uri="{0D108BD9-81ED-4DB2-BD59-A6C34878D82A}">
                    <a16:rowId xmlns:a16="http://schemas.microsoft.com/office/drawing/2014/main" val="1935127736"/>
                  </a:ext>
                </a:extLst>
              </a:tr>
              <a:tr h="439507"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effectLst/>
                        </a:rPr>
                        <a:t>11.35-12.00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de-DE" sz="1600">
                          <a:effectLst/>
                        </a:rPr>
                        <a:t>2. Hofpause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284278"/>
                  </a:ext>
                </a:extLst>
              </a:tr>
              <a:tr h="58573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</a:rPr>
                        <a:t>12.00 - 12.45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</a:rPr>
                        <a:t>Betreuung VG*</a:t>
                      </a:r>
                      <a:endParaRPr lang="de-DE" sz="1800" dirty="0">
                        <a:effectLst/>
                      </a:endParaRPr>
                    </a:p>
                    <a:p>
                      <a:pPr algn="ctr"/>
                      <a:r>
                        <a:rPr lang="de-DE" sz="16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062496"/>
                  </a:ext>
                </a:extLst>
              </a:tr>
            </a:tbl>
          </a:graphicData>
        </a:graphic>
      </p:graphicFrame>
      <p:sp>
        <p:nvSpPr>
          <p:cNvPr id="14" name="Ovale Legende 13">
            <a:extLst>
              <a:ext uri="{FF2B5EF4-FFF2-40B4-BE49-F238E27FC236}">
                <a16:creationId xmlns:a16="http://schemas.microsoft.com/office/drawing/2014/main" id="{58102EC5-E833-BC48-BC49-6B7A00AC71DB}"/>
              </a:ext>
            </a:extLst>
          </p:cNvPr>
          <p:cNvSpPr/>
          <p:nvPr/>
        </p:nvSpPr>
        <p:spPr>
          <a:xfrm>
            <a:off x="6462584" y="5029168"/>
            <a:ext cx="4127157" cy="1618767"/>
          </a:xfrm>
          <a:prstGeom prst="wedgeEllipseCallout">
            <a:avLst>
              <a:gd name="adj1" fmla="val 75126"/>
              <a:gd name="adj2" fmla="val -27963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latin typeface="Comic Sans MS" panose="030F0902030302020204" pitchFamily="66" charset="0"/>
              </a:rPr>
              <a:t>VGS- Betreuung (ohne Mittagessen) von Montag bis Freitag möglich…oder…</a:t>
            </a:r>
          </a:p>
        </p:txBody>
      </p:sp>
    </p:spTree>
    <p:extLst>
      <p:ext uri="{BB962C8B-B14F-4D97-AF65-F5344CB8AC3E}">
        <p14:creationId xmlns:p14="http://schemas.microsoft.com/office/powerpoint/2010/main" val="2082368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8719128" y="332465"/>
            <a:ext cx="3270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latin typeface="Comic Sans MS" panose="030F0902030302020204" pitchFamily="66" charset="0"/>
                <a:cs typeface="Arial" panose="020B0604020202020204" pitchFamily="34" charset="0"/>
              </a:rPr>
              <a:t>Offene GTS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18E48BF-E830-514A-99CA-B252E1790A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7" y="143911"/>
            <a:ext cx="2693263" cy="1023440"/>
          </a:xfrm>
          <a:prstGeom prst="rect">
            <a:avLst/>
          </a:prstGeom>
        </p:spPr>
      </p:pic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70D0EB9B-81B4-8844-8D47-038F96AA5E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378253"/>
              </p:ext>
            </p:extLst>
          </p:nvPr>
        </p:nvGraphicFramePr>
        <p:xfrm>
          <a:off x="2619633" y="953369"/>
          <a:ext cx="9370032" cy="554736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807641">
                  <a:extLst>
                    <a:ext uri="{9D8B030D-6E8A-4147-A177-3AD203B41FA5}">
                      <a16:colId xmlns:a16="http://schemas.microsoft.com/office/drawing/2014/main" val="3576759335"/>
                    </a:ext>
                  </a:extLst>
                </a:gridCol>
                <a:gridCol w="1732519">
                  <a:extLst>
                    <a:ext uri="{9D8B030D-6E8A-4147-A177-3AD203B41FA5}">
                      <a16:colId xmlns:a16="http://schemas.microsoft.com/office/drawing/2014/main" val="2634633857"/>
                    </a:ext>
                  </a:extLst>
                </a:gridCol>
                <a:gridCol w="1707468">
                  <a:extLst>
                    <a:ext uri="{9D8B030D-6E8A-4147-A177-3AD203B41FA5}">
                      <a16:colId xmlns:a16="http://schemas.microsoft.com/office/drawing/2014/main" val="94413034"/>
                    </a:ext>
                  </a:extLst>
                </a:gridCol>
                <a:gridCol w="1707468">
                  <a:extLst>
                    <a:ext uri="{9D8B030D-6E8A-4147-A177-3AD203B41FA5}">
                      <a16:colId xmlns:a16="http://schemas.microsoft.com/office/drawing/2014/main" val="3990426625"/>
                    </a:ext>
                  </a:extLst>
                </a:gridCol>
                <a:gridCol w="1707468">
                  <a:extLst>
                    <a:ext uri="{9D8B030D-6E8A-4147-A177-3AD203B41FA5}">
                      <a16:colId xmlns:a16="http://schemas.microsoft.com/office/drawing/2014/main" val="1096266667"/>
                    </a:ext>
                  </a:extLst>
                </a:gridCol>
                <a:gridCol w="1707468">
                  <a:extLst>
                    <a:ext uri="{9D8B030D-6E8A-4147-A177-3AD203B41FA5}">
                      <a16:colId xmlns:a16="http://schemas.microsoft.com/office/drawing/2014/main" val="3119208626"/>
                    </a:ext>
                  </a:extLst>
                </a:gridCol>
              </a:tblGrid>
              <a:tr h="138769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Zeit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Montag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Dienstag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Mittwoch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Donnerstag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Freitag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extLst>
                  <a:ext uri="{0D108BD9-81ED-4DB2-BD59-A6C34878D82A}">
                    <a16:rowId xmlns:a16="http://schemas.microsoft.com/office/drawing/2014/main" val="3219813479"/>
                  </a:ext>
                </a:extLst>
              </a:tr>
              <a:tr h="277539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7.45-8.00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de-DE" sz="1400" dirty="0" err="1">
                          <a:effectLst/>
                        </a:rPr>
                        <a:t>Ankommzeit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122943"/>
                  </a:ext>
                </a:extLst>
              </a:tr>
              <a:tr h="138769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8.00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Schulbeginn (verpflichtend)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956736"/>
                  </a:ext>
                </a:extLst>
              </a:tr>
              <a:tr h="555078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8.00 –9.40</a:t>
                      </a:r>
                      <a:endParaRPr lang="de-DE" sz="1600">
                        <a:effectLst/>
                      </a:endParaRPr>
                    </a:p>
                    <a:p>
                      <a:pPr algn="ctr"/>
                      <a:r>
                        <a:rPr lang="de-DE" sz="14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1. Unterrichtsblock</a:t>
                      </a:r>
                      <a:endParaRPr lang="de-DE" sz="1600">
                        <a:effectLst/>
                      </a:endParaRPr>
                    </a:p>
                    <a:p>
                      <a:pPr algn="ctr"/>
                      <a:r>
                        <a:rPr lang="de-DE" sz="1400">
                          <a:effectLst/>
                        </a:rPr>
                        <a:t>inkl. Frühstück</a:t>
                      </a:r>
                      <a:endParaRPr lang="de-DE" sz="1600">
                        <a:effectLst/>
                      </a:endParaRPr>
                    </a:p>
                    <a:p>
                      <a:pPr algn="ctr"/>
                      <a:r>
                        <a:rPr lang="de-DE" sz="14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1. Unterrichtsblock </a:t>
                      </a:r>
                      <a:endParaRPr lang="de-DE" sz="1600">
                        <a:effectLst/>
                      </a:endParaRPr>
                    </a:p>
                    <a:p>
                      <a:pPr algn="ctr"/>
                      <a:r>
                        <a:rPr lang="de-DE" sz="1400">
                          <a:effectLst/>
                        </a:rPr>
                        <a:t>inkl. Frühstück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1. Unterrichtsblock </a:t>
                      </a:r>
                      <a:endParaRPr lang="de-DE" sz="1600">
                        <a:effectLst/>
                      </a:endParaRPr>
                    </a:p>
                    <a:p>
                      <a:pPr algn="ctr"/>
                      <a:r>
                        <a:rPr lang="de-DE" sz="1400">
                          <a:effectLst/>
                        </a:rPr>
                        <a:t>inkl. Frühstück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1. Unterrichtsblock </a:t>
                      </a:r>
                      <a:endParaRPr lang="de-DE" sz="1600">
                        <a:effectLst/>
                      </a:endParaRPr>
                    </a:p>
                    <a:p>
                      <a:pPr algn="ctr"/>
                      <a:r>
                        <a:rPr lang="de-DE" sz="1400">
                          <a:effectLst/>
                        </a:rPr>
                        <a:t>inkl. Frühstück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1. Unterrichtsblock</a:t>
                      </a:r>
                      <a:endParaRPr lang="de-DE" sz="1600">
                        <a:effectLst/>
                      </a:endParaRPr>
                    </a:p>
                    <a:p>
                      <a:pPr algn="ctr"/>
                      <a:r>
                        <a:rPr lang="de-DE" sz="1400">
                          <a:effectLst/>
                        </a:rPr>
                        <a:t>inkl. Frühstück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extLst>
                  <a:ext uri="{0D108BD9-81ED-4DB2-BD59-A6C34878D82A}">
                    <a16:rowId xmlns:a16="http://schemas.microsoft.com/office/drawing/2014/main" val="2089418474"/>
                  </a:ext>
                </a:extLst>
              </a:tr>
              <a:tr h="277539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9.40-10.00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1. Hofpause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459287"/>
                  </a:ext>
                </a:extLst>
              </a:tr>
              <a:tr h="555078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10.00 - 11.35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2. Unterrichtsblock (Fachunterricht)</a:t>
                      </a:r>
                      <a:endParaRPr lang="de-DE" sz="1600">
                        <a:effectLst/>
                      </a:endParaRPr>
                    </a:p>
                    <a:p>
                      <a:r>
                        <a:rPr lang="de-DE" sz="14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2. Unterrichtsblock (Fachunterricht)</a:t>
                      </a:r>
                      <a:endParaRPr lang="de-DE" sz="1600">
                        <a:effectLst/>
                      </a:endParaRPr>
                    </a:p>
                    <a:p>
                      <a:pPr algn="ctr"/>
                      <a:r>
                        <a:rPr lang="de-DE" sz="14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2. Unterrichtsblock (Fachunterricht)</a:t>
                      </a:r>
                      <a:endParaRPr lang="de-DE" sz="1600">
                        <a:effectLst/>
                      </a:endParaRPr>
                    </a:p>
                    <a:p>
                      <a:pPr algn="ctr"/>
                      <a:r>
                        <a:rPr lang="de-DE" sz="14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2. Unterrichtsblock (Fachunterricht)</a:t>
                      </a:r>
                      <a:endParaRPr lang="de-DE" sz="1600">
                        <a:effectLst/>
                      </a:endParaRPr>
                    </a:p>
                    <a:p>
                      <a:pPr algn="ctr"/>
                      <a:r>
                        <a:rPr lang="de-DE" sz="14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2. Unterrichtsblock (Fachunterricht)</a:t>
                      </a:r>
                      <a:endParaRPr lang="de-DE" sz="1600">
                        <a:effectLst/>
                      </a:endParaRPr>
                    </a:p>
                    <a:p>
                      <a:pPr algn="ctr"/>
                      <a:r>
                        <a:rPr lang="de-DE" sz="14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extLst>
                  <a:ext uri="{0D108BD9-81ED-4DB2-BD59-A6C34878D82A}">
                    <a16:rowId xmlns:a16="http://schemas.microsoft.com/office/drawing/2014/main" val="1977596727"/>
                  </a:ext>
                </a:extLst>
              </a:tr>
              <a:tr h="277539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11.35-12.00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2. Hofpause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135007"/>
                  </a:ext>
                </a:extLst>
              </a:tr>
              <a:tr h="416308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12.00 - 12.45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Betreuung VG*</a:t>
                      </a:r>
                      <a:endParaRPr lang="de-DE" sz="1600">
                        <a:effectLst/>
                      </a:endParaRPr>
                    </a:p>
                    <a:p>
                      <a:pPr algn="ctr"/>
                      <a:r>
                        <a:rPr lang="de-DE" sz="14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596528"/>
                  </a:ext>
                </a:extLst>
              </a:tr>
              <a:tr h="277539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12.45 13.15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effectLst/>
                        </a:rPr>
                        <a:t>Nachschulische Betreuung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Mittagessen 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Nachschulische Betreuung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extLst>
                  <a:ext uri="{0D108BD9-81ED-4DB2-BD59-A6C34878D82A}">
                    <a16:rowId xmlns:a16="http://schemas.microsoft.com/office/drawing/2014/main" val="3668364163"/>
                  </a:ext>
                </a:extLst>
              </a:tr>
              <a:tr h="277539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13.15-13.45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betreutes Spiel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430564"/>
                  </a:ext>
                </a:extLst>
              </a:tr>
              <a:tr h="277539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13.45-14.15 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effectLst/>
                        </a:rPr>
                        <a:t>Lernzeit/</a:t>
                      </a:r>
                      <a:endParaRPr lang="de-DE" sz="1600" dirty="0">
                        <a:effectLst/>
                      </a:endParaRPr>
                    </a:p>
                    <a:p>
                      <a:pPr algn="ctr"/>
                      <a:r>
                        <a:rPr lang="de-DE" sz="1400" dirty="0">
                          <a:effectLst/>
                        </a:rPr>
                        <a:t>Hausaufgaben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Lernzeit/</a:t>
                      </a:r>
                      <a:endParaRPr lang="de-DE" sz="1600">
                        <a:effectLst/>
                      </a:endParaRPr>
                    </a:p>
                    <a:p>
                      <a:pPr algn="ctr"/>
                      <a:r>
                        <a:rPr lang="de-DE" sz="1400">
                          <a:effectLst/>
                        </a:rPr>
                        <a:t>Hausaufgaben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effectLst/>
                        </a:rPr>
                        <a:t>Lernzeit/</a:t>
                      </a:r>
                      <a:endParaRPr lang="de-DE" sz="1600" dirty="0">
                        <a:effectLst/>
                      </a:endParaRPr>
                    </a:p>
                    <a:p>
                      <a:pPr algn="ctr"/>
                      <a:r>
                        <a:rPr lang="de-DE" sz="1400" dirty="0">
                          <a:effectLst/>
                        </a:rPr>
                        <a:t>Hausaufgaben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228758"/>
                  </a:ext>
                </a:extLst>
              </a:tr>
              <a:tr h="277539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14.15-15.00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GTS Angebot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GTS Angebot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effectLst/>
                        </a:rPr>
                        <a:t>GTS Angebot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556245"/>
                  </a:ext>
                </a:extLst>
              </a:tr>
              <a:tr h="277539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effectLst/>
                        </a:rPr>
                        <a:t>15.00-16.00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effectLst/>
                        </a:rPr>
                        <a:t>Nachschulische Betreuung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286817"/>
                  </a:ext>
                </a:extLst>
              </a:tr>
            </a:tbl>
          </a:graphicData>
        </a:graphic>
      </p:graphicFrame>
      <p:sp>
        <p:nvSpPr>
          <p:cNvPr id="13" name="Ovale Legende 12">
            <a:extLst>
              <a:ext uri="{FF2B5EF4-FFF2-40B4-BE49-F238E27FC236}">
                <a16:creationId xmlns:a16="http://schemas.microsoft.com/office/drawing/2014/main" id="{8CB84895-EC97-194A-B736-19E1DCAD1E41}"/>
              </a:ext>
            </a:extLst>
          </p:cNvPr>
          <p:cNvSpPr/>
          <p:nvPr/>
        </p:nvSpPr>
        <p:spPr>
          <a:xfrm>
            <a:off x="98855" y="1631091"/>
            <a:ext cx="2285999" cy="3472250"/>
          </a:xfrm>
          <a:prstGeom prst="wedgeEllipseCallout">
            <a:avLst>
              <a:gd name="adj1" fmla="val 49455"/>
              <a:gd name="adj2" fmla="val 57681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latin typeface="Comic Sans MS" panose="030F0902030302020204" pitchFamily="66" charset="0"/>
              </a:rPr>
              <a:t>…Sie melden ihr Kind für einen, zwei oder drei Tage </a:t>
            </a:r>
            <a:r>
              <a:rPr lang="de-DE" sz="2000" b="1" u="sng" dirty="0">
                <a:latin typeface="Comic Sans MS" panose="030F0902030302020204" pitchFamily="66" charset="0"/>
              </a:rPr>
              <a:t>verbindlich</a:t>
            </a:r>
            <a:r>
              <a:rPr lang="de-DE" sz="2000" dirty="0">
                <a:latin typeface="Comic Sans MS" panose="030F0902030302020204" pitchFamily="66" charset="0"/>
              </a:rPr>
              <a:t> zum Ganztag an.</a:t>
            </a:r>
          </a:p>
        </p:txBody>
      </p:sp>
    </p:spTree>
    <p:extLst>
      <p:ext uri="{BB962C8B-B14F-4D97-AF65-F5344CB8AC3E}">
        <p14:creationId xmlns:p14="http://schemas.microsoft.com/office/powerpoint/2010/main" val="3613804792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sstreifen">
  <a:themeElements>
    <a:clrScheme name="Kondensstreife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Kondensstreife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sstreife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{8B1CEE10-7A8F-DD40-9E26-0FBAC2339638}tf10001079</Template>
  <TotalTime>0</TotalTime>
  <Words>1113</Words>
  <Application>Microsoft Office PowerPoint</Application>
  <PresentationFormat>Breitbild</PresentationFormat>
  <Paragraphs>319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Comic Sans MS</vt:lpstr>
      <vt:lpstr>Times New Roman</vt:lpstr>
      <vt:lpstr>Kondensstreifen</vt:lpstr>
      <vt:lpstr>Informationen zur Ganztagsschule </vt:lpstr>
      <vt:lpstr>Inhalt</vt:lpstr>
      <vt:lpstr>Herzlich willkommen          </vt:lpstr>
      <vt:lpstr>Begriff der Ganztagsschule</vt:lpstr>
      <vt:lpstr>             Unsere Form von Ganztagsschule</vt:lpstr>
      <vt:lpstr>                   Verschiedene Betreuungs-                                 möglichkeiten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Auf dem Weg zur Ganztagsschule</dc:title>
  <dc:creator>Birgit D.</dc:creator>
  <cp:lastModifiedBy>Grundschule</cp:lastModifiedBy>
  <cp:revision>96</cp:revision>
  <cp:lastPrinted>2021-03-20T13:37:18Z</cp:lastPrinted>
  <dcterms:created xsi:type="dcterms:W3CDTF">2019-10-25T18:08:34Z</dcterms:created>
  <dcterms:modified xsi:type="dcterms:W3CDTF">2022-05-30T10:34:17Z</dcterms:modified>
</cp:coreProperties>
</file>